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0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90727-353A-4A72-93A2-8602C1A127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7003B-F8F6-44BD-923D-B2F108DCB65E}">
      <dgm:prSet phldrT="[Текст]"/>
      <dgm:spPr/>
      <dgm:t>
        <a:bodyPr/>
        <a:lstStyle/>
        <a:p>
          <a:r>
            <a:rPr lang="kk-KZ" dirty="0" smtClean="0"/>
            <a:t>3</a:t>
          </a:r>
          <a:endParaRPr lang="ru-RU" dirty="0"/>
        </a:p>
      </dgm:t>
    </dgm:pt>
    <dgm:pt modelId="{DB807460-FA71-429E-A5AC-6F73C5216927}" type="parTrans" cxnId="{C5A1FC4B-1372-4C5E-BB71-7BBD803A4C1F}">
      <dgm:prSet/>
      <dgm:spPr/>
      <dgm:t>
        <a:bodyPr/>
        <a:lstStyle/>
        <a:p>
          <a:endParaRPr lang="ru-RU"/>
        </a:p>
      </dgm:t>
    </dgm:pt>
    <dgm:pt modelId="{36C8EEE0-8223-4C6B-9D42-A99E3E77F7B2}" type="sibTrans" cxnId="{C5A1FC4B-1372-4C5E-BB71-7BBD803A4C1F}">
      <dgm:prSet/>
      <dgm:spPr/>
      <dgm:t>
        <a:bodyPr/>
        <a:lstStyle/>
        <a:p>
          <a:endParaRPr lang="ru-RU"/>
        </a:p>
      </dgm:t>
    </dgm:pt>
    <dgm:pt modelId="{5AB1F94A-17E1-44FD-8498-02EE286B458C}">
      <dgm:prSet phldrT="[Текст]"/>
      <dgm:spPr/>
      <dgm:t>
        <a:bodyPr/>
        <a:lstStyle/>
        <a:p>
          <a:r>
            <a:rPr lang="kk-KZ" b="1" dirty="0" smtClean="0">
              <a:solidFill>
                <a:srgbClr val="0070C0"/>
              </a:solidFill>
            </a:rPr>
            <a:t>ТӘК өткен отырыстар саны</a:t>
          </a:r>
          <a:endParaRPr lang="ru-RU" dirty="0">
            <a:solidFill>
              <a:srgbClr val="0070C0"/>
            </a:solidFill>
          </a:endParaRPr>
        </a:p>
      </dgm:t>
    </dgm:pt>
    <dgm:pt modelId="{BE68F442-B9AF-470F-B8AC-98C221C0AF37}" type="parTrans" cxnId="{B6943590-6649-4E59-A812-9B740442E78A}">
      <dgm:prSet/>
      <dgm:spPr/>
      <dgm:t>
        <a:bodyPr/>
        <a:lstStyle/>
        <a:p>
          <a:endParaRPr lang="ru-RU"/>
        </a:p>
      </dgm:t>
    </dgm:pt>
    <dgm:pt modelId="{1CC18964-E87D-42EE-B9E1-E60314C77629}" type="sibTrans" cxnId="{B6943590-6649-4E59-A812-9B740442E78A}">
      <dgm:prSet/>
      <dgm:spPr/>
      <dgm:t>
        <a:bodyPr/>
        <a:lstStyle/>
        <a:p>
          <a:endParaRPr lang="ru-RU"/>
        </a:p>
      </dgm:t>
    </dgm:pt>
    <dgm:pt modelId="{8F8919B8-DC83-4B12-9C61-2E36F6153D36}">
      <dgm:prSet phldrT="[Текст]"/>
      <dgm:spPr/>
      <dgm:t>
        <a:bodyPr/>
        <a:lstStyle/>
        <a:p>
          <a:r>
            <a:rPr lang="kk-KZ" dirty="0" smtClean="0"/>
            <a:t>2</a:t>
          </a:r>
          <a:endParaRPr lang="ru-RU" dirty="0"/>
        </a:p>
      </dgm:t>
    </dgm:pt>
    <dgm:pt modelId="{23D72E59-D09E-4D8F-9933-F52AC95A9188}" type="parTrans" cxnId="{867CD9C9-32E1-4EA5-BB4A-C35FFD6A600D}">
      <dgm:prSet/>
      <dgm:spPr/>
      <dgm:t>
        <a:bodyPr/>
        <a:lstStyle/>
        <a:p>
          <a:endParaRPr lang="ru-RU"/>
        </a:p>
      </dgm:t>
    </dgm:pt>
    <dgm:pt modelId="{27950CBF-CCBE-4057-B369-DE7DCD5BC02E}" type="sibTrans" cxnId="{867CD9C9-32E1-4EA5-BB4A-C35FFD6A600D}">
      <dgm:prSet/>
      <dgm:spPr/>
      <dgm:t>
        <a:bodyPr/>
        <a:lstStyle/>
        <a:p>
          <a:endParaRPr lang="ru-RU"/>
        </a:p>
      </dgm:t>
    </dgm:pt>
    <dgm:pt modelId="{F31AD635-397C-4660-A9EA-71216DEE0F83}">
      <dgm:prSet phldrT="[Текст]"/>
      <dgm:spPr/>
      <dgm:t>
        <a:bodyPr/>
        <a:lstStyle/>
        <a:p>
          <a:r>
            <a:rPr lang="kk-KZ" b="1" dirty="0" smtClean="0">
              <a:solidFill>
                <a:srgbClr val="0070C0"/>
              </a:solidFill>
            </a:rPr>
            <a:t>Өткізілген ашық сабақтар</a:t>
          </a:r>
          <a:endParaRPr lang="ru-RU" dirty="0">
            <a:solidFill>
              <a:srgbClr val="0070C0"/>
            </a:solidFill>
          </a:endParaRPr>
        </a:p>
      </dgm:t>
    </dgm:pt>
    <dgm:pt modelId="{A049E4D1-F894-4F64-A137-DBD899E81C12}" type="parTrans" cxnId="{BB76F420-7BF2-4422-BC1D-252AA75E0A81}">
      <dgm:prSet/>
      <dgm:spPr/>
      <dgm:t>
        <a:bodyPr/>
        <a:lstStyle/>
        <a:p>
          <a:endParaRPr lang="ru-RU"/>
        </a:p>
      </dgm:t>
    </dgm:pt>
    <dgm:pt modelId="{36DA7584-828C-4BE9-9A78-2C4FFB1A5562}" type="sibTrans" cxnId="{BB76F420-7BF2-4422-BC1D-252AA75E0A81}">
      <dgm:prSet/>
      <dgm:spPr/>
      <dgm:t>
        <a:bodyPr/>
        <a:lstStyle/>
        <a:p>
          <a:endParaRPr lang="ru-RU"/>
        </a:p>
      </dgm:t>
    </dgm:pt>
    <dgm:pt modelId="{BD63619B-0580-4A7B-B7E1-3CB69593DB34}">
      <dgm:prSet phldrT="[Текст]"/>
      <dgm:spPr/>
      <dgm:t>
        <a:bodyPr/>
        <a:lstStyle/>
        <a:p>
          <a:r>
            <a:rPr lang="kk-KZ" dirty="0" smtClean="0"/>
            <a:t>4</a:t>
          </a:r>
          <a:endParaRPr lang="ru-RU" dirty="0"/>
        </a:p>
      </dgm:t>
    </dgm:pt>
    <dgm:pt modelId="{C36124C7-4E60-4BE0-BD79-1430B260FECF}" type="parTrans" cxnId="{2F402123-24A7-4904-B5D5-D07F97DF6643}">
      <dgm:prSet/>
      <dgm:spPr/>
      <dgm:t>
        <a:bodyPr/>
        <a:lstStyle/>
        <a:p>
          <a:endParaRPr lang="ru-RU"/>
        </a:p>
      </dgm:t>
    </dgm:pt>
    <dgm:pt modelId="{8B552A22-4CEB-4179-A1C3-68ADF821C636}" type="sibTrans" cxnId="{2F402123-24A7-4904-B5D5-D07F97DF6643}">
      <dgm:prSet/>
      <dgm:spPr/>
      <dgm:t>
        <a:bodyPr/>
        <a:lstStyle/>
        <a:p>
          <a:endParaRPr lang="ru-RU"/>
        </a:p>
      </dgm:t>
    </dgm:pt>
    <dgm:pt modelId="{10C50365-082B-4854-A244-D57CD2167AE1}">
      <dgm:prSet phldrT="[Текст]"/>
      <dgm:spPr/>
      <dgm:t>
        <a:bodyPr/>
        <a:lstStyle/>
        <a:p>
          <a:r>
            <a:rPr lang="kk-KZ" b="1" dirty="0" smtClean="0">
              <a:solidFill>
                <a:srgbClr val="0070C0"/>
              </a:solidFill>
            </a:rPr>
            <a:t>ТӘК-да  үйірме жұмыс атқарады</a:t>
          </a:r>
          <a:endParaRPr lang="ru-RU" dirty="0">
            <a:solidFill>
              <a:srgbClr val="0070C0"/>
            </a:solidFill>
          </a:endParaRPr>
        </a:p>
      </dgm:t>
    </dgm:pt>
    <dgm:pt modelId="{6679F858-1FD5-4CF6-BC89-180DC3A0AD48}" type="parTrans" cxnId="{FE93C1F0-6011-4CF4-A642-E5749480E684}">
      <dgm:prSet/>
      <dgm:spPr/>
      <dgm:t>
        <a:bodyPr/>
        <a:lstStyle/>
        <a:p>
          <a:endParaRPr lang="ru-RU"/>
        </a:p>
      </dgm:t>
    </dgm:pt>
    <dgm:pt modelId="{8D46392B-FAC2-4DFD-A7AF-4011BEDD7E41}" type="sibTrans" cxnId="{FE93C1F0-6011-4CF4-A642-E5749480E684}">
      <dgm:prSet/>
      <dgm:spPr/>
      <dgm:t>
        <a:bodyPr/>
        <a:lstStyle/>
        <a:p>
          <a:endParaRPr lang="ru-RU"/>
        </a:p>
      </dgm:t>
    </dgm:pt>
    <dgm:pt modelId="{B93A1900-F01F-493F-8297-E3E6F5B92D41}" type="pres">
      <dgm:prSet presAssocID="{81990727-353A-4A72-93A2-8602C1A127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AE5896-56F0-4FF3-A51B-31BFA53AE723}" type="pres">
      <dgm:prSet presAssocID="{27F7003B-F8F6-44BD-923D-B2F108DCB65E}" presName="composite" presStyleCnt="0"/>
      <dgm:spPr/>
    </dgm:pt>
    <dgm:pt modelId="{032A41F8-4794-4736-97DA-972C469D9A0C}" type="pres">
      <dgm:prSet presAssocID="{27F7003B-F8F6-44BD-923D-B2F108DCB6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A14BB-A05B-41A9-B2B5-61C06DB9FEFB}" type="pres">
      <dgm:prSet presAssocID="{27F7003B-F8F6-44BD-923D-B2F108DCB65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77150-05B3-4A58-AB08-1068BE49441D}" type="pres">
      <dgm:prSet presAssocID="{36C8EEE0-8223-4C6B-9D42-A99E3E77F7B2}" presName="sp" presStyleCnt="0"/>
      <dgm:spPr/>
    </dgm:pt>
    <dgm:pt modelId="{25F50DA4-F8EF-4075-8BBC-5FE880DA4297}" type="pres">
      <dgm:prSet presAssocID="{8F8919B8-DC83-4B12-9C61-2E36F6153D36}" presName="composite" presStyleCnt="0"/>
      <dgm:spPr/>
    </dgm:pt>
    <dgm:pt modelId="{B86A273A-49BB-4ABB-B383-9C590A050B76}" type="pres">
      <dgm:prSet presAssocID="{8F8919B8-DC83-4B12-9C61-2E36F6153D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59A2E-B178-4391-88FA-751E78048AC0}" type="pres">
      <dgm:prSet presAssocID="{8F8919B8-DC83-4B12-9C61-2E36F6153D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7EFAC-10F7-470D-BB57-FD7EE978DFE9}" type="pres">
      <dgm:prSet presAssocID="{27950CBF-CCBE-4057-B369-DE7DCD5BC02E}" presName="sp" presStyleCnt="0"/>
      <dgm:spPr/>
    </dgm:pt>
    <dgm:pt modelId="{2624634C-7584-4C09-8AF9-426A70787858}" type="pres">
      <dgm:prSet presAssocID="{BD63619B-0580-4A7B-B7E1-3CB69593DB34}" presName="composite" presStyleCnt="0"/>
      <dgm:spPr/>
    </dgm:pt>
    <dgm:pt modelId="{46C872E5-6DE9-4704-9260-C840F655183C}" type="pres">
      <dgm:prSet presAssocID="{BD63619B-0580-4A7B-B7E1-3CB69593DB3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91486-AA81-4BEF-AFAB-B5DFE52451D8}" type="pres">
      <dgm:prSet presAssocID="{BD63619B-0580-4A7B-B7E1-3CB69593DB3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6F420-7BF2-4422-BC1D-252AA75E0A81}" srcId="{8F8919B8-DC83-4B12-9C61-2E36F6153D36}" destId="{F31AD635-397C-4660-A9EA-71216DEE0F83}" srcOrd="0" destOrd="0" parTransId="{A049E4D1-F894-4F64-A137-DBD899E81C12}" sibTransId="{36DA7584-828C-4BE9-9A78-2C4FFB1A5562}"/>
    <dgm:cxn modelId="{18D81D9D-1A8A-46CD-A283-5FAEF67F7340}" type="presOf" srcId="{27F7003B-F8F6-44BD-923D-B2F108DCB65E}" destId="{032A41F8-4794-4736-97DA-972C469D9A0C}" srcOrd="0" destOrd="0" presId="urn:microsoft.com/office/officeart/2005/8/layout/chevron2"/>
    <dgm:cxn modelId="{0F00F2DD-13E1-4453-B7E3-34DDFAC5BD2D}" type="presOf" srcId="{5AB1F94A-17E1-44FD-8498-02EE286B458C}" destId="{469A14BB-A05B-41A9-B2B5-61C06DB9FEFB}" srcOrd="0" destOrd="0" presId="urn:microsoft.com/office/officeart/2005/8/layout/chevron2"/>
    <dgm:cxn modelId="{2840BB50-0065-4944-BC5E-0426B031AC88}" type="presOf" srcId="{10C50365-082B-4854-A244-D57CD2167AE1}" destId="{66691486-AA81-4BEF-AFAB-B5DFE52451D8}" srcOrd="0" destOrd="0" presId="urn:microsoft.com/office/officeart/2005/8/layout/chevron2"/>
    <dgm:cxn modelId="{2F402123-24A7-4904-B5D5-D07F97DF6643}" srcId="{81990727-353A-4A72-93A2-8602C1A1274B}" destId="{BD63619B-0580-4A7B-B7E1-3CB69593DB34}" srcOrd="2" destOrd="0" parTransId="{C36124C7-4E60-4BE0-BD79-1430B260FECF}" sibTransId="{8B552A22-4CEB-4179-A1C3-68ADF821C636}"/>
    <dgm:cxn modelId="{B6943590-6649-4E59-A812-9B740442E78A}" srcId="{27F7003B-F8F6-44BD-923D-B2F108DCB65E}" destId="{5AB1F94A-17E1-44FD-8498-02EE286B458C}" srcOrd="0" destOrd="0" parTransId="{BE68F442-B9AF-470F-B8AC-98C221C0AF37}" sibTransId="{1CC18964-E87D-42EE-B9E1-E60314C77629}"/>
    <dgm:cxn modelId="{1857E157-AC87-463F-9757-C66E9B2D536C}" type="presOf" srcId="{81990727-353A-4A72-93A2-8602C1A1274B}" destId="{B93A1900-F01F-493F-8297-E3E6F5B92D41}" srcOrd="0" destOrd="0" presId="urn:microsoft.com/office/officeart/2005/8/layout/chevron2"/>
    <dgm:cxn modelId="{867CD9C9-32E1-4EA5-BB4A-C35FFD6A600D}" srcId="{81990727-353A-4A72-93A2-8602C1A1274B}" destId="{8F8919B8-DC83-4B12-9C61-2E36F6153D36}" srcOrd="1" destOrd="0" parTransId="{23D72E59-D09E-4D8F-9933-F52AC95A9188}" sibTransId="{27950CBF-CCBE-4057-B369-DE7DCD5BC02E}"/>
    <dgm:cxn modelId="{7103BBE4-5A91-47C1-A59C-5CD2412B1410}" type="presOf" srcId="{F31AD635-397C-4660-A9EA-71216DEE0F83}" destId="{8F859A2E-B178-4391-88FA-751E78048AC0}" srcOrd="0" destOrd="0" presId="urn:microsoft.com/office/officeart/2005/8/layout/chevron2"/>
    <dgm:cxn modelId="{6DE8BA9D-4D61-46AD-8BB0-53AE0B3F022F}" type="presOf" srcId="{BD63619B-0580-4A7B-B7E1-3CB69593DB34}" destId="{46C872E5-6DE9-4704-9260-C840F655183C}" srcOrd="0" destOrd="0" presId="urn:microsoft.com/office/officeart/2005/8/layout/chevron2"/>
    <dgm:cxn modelId="{FE93C1F0-6011-4CF4-A642-E5749480E684}" srcId="{BD63619B-0580-4A7B-B7E1-3CB69593DB34}" destId="{10C50365-082B-4854-A244-D57CD2167AE1}" srcOrd="0" destOrd="0" parTransId="{6679F858-1FD5-4CF6-BC89-180DC3A0AD48}" sibTransId="{8D46392B-FAC2-4DFD-A7AF-4011BEDD7E41}"/>
    <dgm:cxn modelId="{DFE44CCD-E49E-4271-99AA-51F6167F526A}" type="presOf" srcId="{8F8919B8-DC83-4B12-9C61-2E36F6153D36}" destId="{B86A273A-49BB-4ABB-B383-9C590A050B76}" srcOrd="0" destOrd="0" presId="urn:microsoft.com/office/officeart/2005/8/layout/chevron2"/>
    <dgm:cxn modelId="{C5A1FC4B-1372-4C5E-BB71-7BBD803A4C1F}" srcId="{81990727-353A-4A72-93A2-8602C1A1274B}" destId="{27F7003B-F8F6-44BD-923D-B2F108DCB65E}" srcOrd="0" destOrd="0" parTransId="{DB807460-FA71-429E-A5AC-6F73C5216927}" sibTransId="{36C8EEE0-8223-4C6B-9D42-A99E3E77F7B2}"/>
    <dgm:cxn modelId="{99D9B646-A3D3-4099-A855-6DEC6AE5CC1A}" type="presParOf" srcId="{B93A1900-F01F-493F-8297-E3E6F5B92D41}" destId="{07AE5896-56F0-4FF3-A51B-31BFA53AE723}" srcOrd="0" destOrd="0" presId="urn:microsoft.com/office/officeart/2005/8/layout/chevron2"/>
    <dgm:cxn modelId="{BB125817-AD03-48AC-9981-E30AEC38D811}" type="presParOf" srcId="{07AE5896-56F0-4FF3-A51B-31BFA53AE723}" destId="{032A41F8-4794-4736-97DA-972C469D9A0C}" srcOrd="0" destOrd="0" presId="urn:microsoft.com/office/officeart/2005/8/layout/chevron2"/>
    <dgm:cxn modelId="{6E27AAC7-1392-4728-8428-CBAF783A687C}" type="presParOf" srcId="{07AE5896-56F0-4FF3-A51B-31BFA53AE723}" destId="{469A14BB-A05B-41A9-B2B5-61C06DB9FEFB}" srcOrd="1" destOrd="0" presId="urn:microsoft.com/office/officeart/2005/8/layout/chevron2"/>
    <dgm:cxn modelId="{E7D785F1-CE95-4B71-8097-0D3F0EF25615}" type="presParOf" srcId="{B93A1900-F01F-493F-8297-E3E6F5B92D41}" destId="{AA177150-05B3-4A58-AB08-1068BE49441D}" srcOrd="1" destOrd="0" presId="urn:microsoft.com/office/officeart/2005/8/layout/chevron2"/>
    <dgm:cxn modelId="{EEB90BE4-CE13-4EAF-B7C2-B0FE9EA85D0D}" type="presParOf" srcId="{B93A1900-F01F-493F-8297-E3E6F5B92D41}" destId="{25F50DA4-F8EF-4075-8BBC-5FE880DA4297}" srcOrd="2" destOrd="0" presId="urn:microsoft.com/office/officeart/2005/8/layout/chevron2"/>
    <dgm:cxn modelId="{75AA7A70-6A68-44E6-8167-8ABDA806E5D0}" type="presParOf" srcId="{25F50DA4-F8EF-4075-8BBC-5FE880DA4297}" destId="{B86A273A-49BB-4ABB-B383-9C590A050B76}" srcOrd="0" destOrd="0" presId="urn:microsoft.com/office/officeart/2005/8/layout/chevron2"/>
    <dgm:cxn modelId="{4BA2353A-78D9-40E1-9F28-723DC31377D4}" type="presParOf" srcId="{25F50DA4-F8EF-4075-8BBC-5FE880DA4297}" destId="{8F859A2E-B178-4391-88FA-751E78048AC0}" srcOrd="1" destOrd="0" presId="urn:microsoft.com/office/officeart/2005/8/layout/chevron2"/>
    <dgm:cxn modelId="{7AB21A65-815B-4619-8FAB-F6FC8B965EC6}" type="presParOf" srcId="{B93A1900-F01F-493F-8297-E3E6F5B92D41}" destId="{E497EFAC-10F7-470D-BB57-FD7EE978DFE9}" srcOrd="3" destOrd="0" presId="urn:microsoft.com/office/officeart/2005/8/layout/chevron2"/>
    <dgm:cxn modelId="{54E6FDFB-126B-4560-B62D-B7976B3B9691}" type="presParOf" srcId="{B93A1900-F01F-493F-8297-E3E6F5B92D41}" destId="{2624634C-7584-4C09-8AF9-426A70787858}" srcOrd="4" destOrd="0" presId="urn:microsoft.com/office/officeart/2005/8/layout/chevron2"/>
    <dgm:cxn modelId="{022CBECF-EECE-47FB-A339-7CFDFC500126}" type="presParOf" srcId="{2624634C-7584-4C09-8AF9-426A70787858}" destId="{46C872E5-6DE9-4704-9260-C840F655183C}" srcOrd="0" destOrd="0" presId="urn:microsoft.com/office/officeart/2005/8/layout/chevron2"/>
    <dgm:cxn modelId="{16F3A835-41DB-4526-951D-FA598ED63C5C}" type="presParOf" srcId="{2624634C-7584-4C09-8AF9-426A70787858}" destId="{66691486-AA81-4BEF-AFAB-B5DFE52451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A41F8-4794-4736-97DA-972C469D9A0C}">
      <dsp:nvSpPr>
        <dsp:cNvPr id="0" name=""/>
        <dsp:cNvSpPr/>
      </dsp:nvSpPr>
      <dsp:spPr>
        <a:xfrm rot="5400000">
          <a:off x="-281822" y="283351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 smtClean="0"/>
            <a:t>3</a:t>
          </a:r>
          <a:endParaRPr lang="ru-RU" sz="3700" kern="1200" dirty="0"/>
        </a:p>
      </dsp:txBody>
      <dsp:txXfrm rot="-5400000">
        <a:off x="1" y="659114"/>
        <a:ext cx="1315172" cy="563646"/>
      </dsp:txXfrm>
    </dsp:sp>
    <dsp:sp modelId="{469A14BB-A05B-41A9-B2B5-61C06DB9FEFB}">
      <dsp:nvSpPr>
        <dsp:cNvPr id="0" name=""/>
        <dsp:cNvSpPr/>
      </dsp:nvSpPr>
      <dsp:spPr>
        <a:xfrm rot="5400000">
          <a:off x="4043414" y="-2726713"/>
          <a:ext cx="1221231" cy="6677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800" b="1" kern="1200" dirty="0" smtClean="0">
              <a:solidFill>
                <a:srgbClr val="0070C0"/>
              </a:solidFill>
            </a:rPr>
            <a:t>ТӘК өткен отырыстар саны</a:t>
          </a:r>
          <a:endParaRPr lang="ru-RU" sz="3800" kern="1200" dirty="0">
            <a:solidFill>
              <a:srgbClr val="0070C0"/>
            </a:solidFill>
          </a:endParaRPr>
        </a:p>
      </dsp:txBody>
      <dsp:txXfrm rot="-5400000">
        <a:off x="1315172" y="61145"/>
        <a:ext cx="6618099" cy="1101999"/>
      </dsp:txXfrm>
    </dsp:sp>
    <dsp:sp modelId="{B86A273A-49BB-4ABB-B383-9C590A050B76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 smtClean="0"/>
            <a:t>2</a:t>
          </a:r>
          <a:endParaRPr lang="ru-RU" sz="3700" kern="1200" dirty="0"/>
        </a:p>
      </dsp:txBody>
      <dsp:txXfrm rot="-5400000">
        <a:off x="1" y="2346468"/>
        <a:ext cx="1315172" cy="563646"/>
      </dsp:txXfrm>
    </dsp:sp>
    <dsp:sp modelId="{8F859A2E-B178-4391-88FA-751E78048AC0}">
      <dsp:nvSpPr>
        <dsp:cNvPr id="0" name=""/>
        <dsp:cNvSpPr/>
      </dsp:nvSpPr>
      <dsp:spPr>
        <a:xfrm rot="5400000">
          <a:off x="4043414" y="-1039358"/>
          <a:ext cx="1221231" cy="6677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800" b="1" kern="1200" dirty="0" smtClean="0">
              <a:solidFill>
                <a:srgbClr val="0070C0"/>
              </a:solidFill>
            </a:rPr>
            <a:t>Өткізілген ашық сабақтар</a:t>
          </a:r>
          <a:endParaRPr lang="ru-RU" sz="3800" kern="1200" dirty="0">
            <a:solidFill>
              <a:srgbClr val="0070C0"/>
            </a:solidFill>
          </a:endParaRPr>
        </a:p>
      </dsp:txBody>
      <dsp:txXfrm rot="-5400000">
        <a:off x="1315172" y="1748500"/>
        <a:ext cx="6618099" cy="1101999"/>
      </dsp:txXfrm>
    </dsp:sp>
    <dsp:sp modelId="{46C872E5-6DE9-4704-9260-C840F655183C}">
      <dsp:nvSpPr>
        <dsp:cNvPr id="0" name=""/>
        <dsp:cNvSpPr/>
      </dsp:nvSpPr>
      <dsp:spPr>
        <a:xfrm rot="5400000">
          <a:off x="-281822" y="3658060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 smtClean="0"/>
            <a:t>4</a:t>
          </a:r>
          <a:endParaRPr lang="ru-RU" sz="3700" kern="1200" dirty="0"/>
        </a:p>
      </dsp:txBody>
      <dsp:txXfrm rot="-5400000">
        <a:off x="1" y="4033823"/>
        <a:ext cx="1315172" cy="563646"/>
      </dsp:txXfrm>
    </dsp:sp>
    <dsp:sp modelId="{66691486-AA81-4BEF-AFAB-B5DFE52451D8}">
      <dsp:nvSpPr>
        <dsp:cNvPr id="0" name=""/>
        <dsp:cNvSpPr/>
      </dsp:nvSpPr>
      <dsp:spPr>
        <a:xfrm rot="5400000">
          <a:off x="4043414" y="647995"/>
          <a:ext cx="1221231" cy="6677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800" b="1" kern="1200" dirty="0" smtClean="0">
              <a:solidFill>
                <a:srgbClr val="0070C0"/>
              </a:solidFill>
            </a:rPr>
            <a:t>ТӘК-да  үйірме жұмыс атқарады</a:t>
          </a:r>
          <a:endParaRPr lang="ru-RU" sz="3800" kern="1200" dirty="0">
            <a:solidFill>
              <a:srgbClr val="0070C0"/>
            </a:solidFill>
          </a:endParaRPr>
        </a:p>
      </dsp:txBody>
      <dsp:txXfrm rot="-5400000">
        <a:off x="1315172" y="3435853"/>
        <a:ext cx="6618099" cy="110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kasipkor.k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iatker.kz/docx/kolledjisilik_worldskills_saiysy_86382.html" TargetMode="External"/><Relationship Id="rId2" Type="http://schemas.openxmlformats.org/officeDocument/2006/relationships/hyperlink" Target="https://ziatker.kz/docx/aspazdyq_kaleidoskop_7876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48198"/>
            <a:ext cx="6767327" cy="1080120"/>
          </a:xfrm>
        </p:spPr>
        <p:txBody>
          <a:bodyPr>
            <a:noAutofit/>
          </a:bodyPr>
          <a:lstStyle/>
          <a:p>
            <a:pPr algn="ctr"/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Арқалық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политехникалық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колледжi</a:t>
            </a: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КМҚК</a:t>
            </a:r>
            <a:r>
              <a:rPr lang="ru-RU" sz="4000" dirty="0"/>
              <a:t/>
            </a:r>
            <a:br>
              <a:rPr lang="ru-RU" sz="40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844824"/>
            <a:ext cx="7200800" cy="4073372"/>
          </a:xfrm>
        </p:spPr>
        <p:txBody>
          <a:bodyPr>
            <a:normAutofit fontScale="92500"/>
          </a:bodyPr>
          <a:lstStyle/>
          <a:p>
            <a:pPr algn="ctr"/>
            <a:r>
              <a:rPr lang="kk-KZ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«Қызмет көрсету саласы пәндері» топтамалық әдістемелік комиссияның </a:t>
            </a:r>
            <a:endParaRPr lang="ru-RU" sz="3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2019-2020 оқу жылының </a:t>
            </a:r>
            <a:endParaRPr lang="kk-KZ" sz="3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IІ </a:t>
            </a:r>
            <a:r>
              <a:rPr lang="kk-KZ" sz="3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жарты  жылдық  жұмыс есебі</a:t>
            </a:r>
            <a:endParaRPr lang="ru-RU" sz="3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2019-2020 оқу жылы</a:t>
            </a: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F:\Аркалық  политех эмблема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54" y="116632"/>
            <a:ext cx="2124205" cy="1543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20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ТӘК оқытушыларының конференция, семинарлар, конкурстарға қатысуы: 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Еденова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И.Е. Колледжішілік  «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Педагогикалық оқулар»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Инновациялық технологияларды қолдану арқылы жаңа заман ағымына сай, білімі мен біліктілігін шыңдай білетін, бәсекеге қабілетті тұлғаны қалыптастыру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Қоқашова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Г.А.   «Білім берудің жаңа парадигмасы және оқытушының рөлі» (үздік баяндама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Ахмет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Т.М.«Оқу үрдісінде электронды оқулықты қолдану технологиясының ерекшеліктері» (үздік баяндама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2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Ғылыми жұмысқа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жетекшілік жасайтындар: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Ахмет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Т.М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ОП-27 тобының білім алушысы Мұрат Еламанға </a:t>
            </a:r>
            <a:r>
              <a:rPr lang="kk-KZ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«AGO'Alein Global Offensive' 3D мультиплеер ойынын жасау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тақырыбында ғылыми жұмысқа жетекшілік жасап, облыстық ғылыми жұмыс байқауы номинацияға және қалалық  ғылыми жұмыс байқауында 3 орынға ие болды,сонымен қатар,жұмыс колледжішілік «Жас ғалым-2020» ғылыми тәжірибелік конференция жинағына енгізілді.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Әлімжан Н.Б.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ПК-16 тобының білім алушысы Әбеусағит Т.Қ. «Ешкі сүтінің құндылықтары» тақырыбындағы ғылыми жұмысы қалалық байқауда сертификат,колледжішіліктен І орынға ие болды.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Бекеева Д.Х.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ОП-27 тобының білім алушысы Серікбаев Ербол «Matchad бағдарламасы» тақырыбындағы ғылыми жұмысына жетекшілік жасап,колледжішілік байқаудан ІІІ орынға ие болды.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2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Әдістемелік нұсқалар және құралдар әзірлеу: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467600" cy="4873752"/>
          </a:xfrm>
        </p:spPr>
        <p:txBody>
          <a:bodyPr/>
          <a:lstStyle/>
          <a:p>
            <a:pPr algn="just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Бекеева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Д.Х.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«Есептеуіш техника бағдарламалық қамтамасыз ету пәнінен ІІ-ІІІ курс білім алушыларға тесттер жинағы» ISBN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978-601-336-858-0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 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Т.М.</a:t>
            </a:r>
            <a:r>
              <a:rPr lang="kk-KZ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Информатика» пәніне арналған тәжірибелік жұмыстар оқу әдістемелік құралы пән оқытушы </a:t>
            </a: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978 601-336-841-2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8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Біліктілікті арттыру курстарынан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1472" y="1214422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Еденова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И.Е.СЕРТИФИКАТ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«Способы организации дистанционного обучения»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ҚАЗАҚCТАН РЕСПУБЛИКАСЫ БІЛІМ ЖӘНЕ ҒЫЛЫМ МИНИСТРЛІГІ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«Talap» коммерциялық емес акционерлік қоғамы Оқу-тренингтік орталығы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«Техникалық және кәсіптік, орта білімнен кейінгі білім беру ұйымдарындағы қашықтықтан оқыту: контентін құрудан бастап оқу процесін ұйымдастыруға дейін» 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ҚАЗАҚCТАН РЕСПУБЛИКАСЫ БІЛІМ ЖӘНЕ ҒЫЛЫМ МИНИСТРЛІГІ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«Talap» коммерциялық емес акционерлік қоғамы Оқу-тренингтік орталығы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СЕРТИФИКАТ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«Қашықтықтан оқыту жағдайында студенттердің өзіндік жұмысын ұйымдастыру»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Әлімжан Н.Б.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«Білім беру мекемелерінде оқушыларды тамақтандыруды ұйымдастыру» тақырыбында 16 сағат көлемінде, аспазшылар біліктілікті арттыру курсын өткенін растайтын сертификат;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http://kasipkor.kz/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сайтында дистанционды курстан өтіп, «Қашықтықтан оқыту жағдайында студенттердің өзіндік жұмысын ұйымдастыру», «Техникалық және кәсіптік, орта білімнен кейінгі білім беру ұйымдарындағы қашықтықтан оқыту: контентін құрудан бастап оқу процесін ұйымдастыруға дейін» тақырыбында 36 сағат көлемінде қашықтықтан біліктілікті арттыру курсынан өткендігін растайтын сертификат.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400" b="1" dirty="0"/>
              <a:t>Жалпы </a:t>
            </a:r>
            <a:r>
              <a:rPr lang="kk-KZ" sz="2400" b="1" dirty="0" smtClean="0"/>
              <a:t>қорытынды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467600" cy="4873752"/>
          </a:xfrm>
        </p:spPr>
        <p:txBody>
          <a:bodyPr/>
          <a:lstStyle/>
          <a:p>
            <a:pPr algn="just"/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 жылының басында құрылған ТӘК-ның жұмысы жоспар  бойынша өткізілді.  Алайда, жоспарланған ашық сабақтар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100 %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өткізілмеді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алдағы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уақытта бұл кемшіліктерге жол берілмейтініне және ТӘК мүшелерінің конференциялар, конкурстар, олимпиада, декада, ғылыми жұмыстарға қатысу деңгейі көтерілетініне сенемін.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«Қызмет көрсету саласы пәндері» топтамалық әдістемелік комиссияның тақырыбы: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916832"/>
            <a:ext cx="7211144" cy="3849291"/>
          </a:xfrm>
        </p:spPr>
        <p:txBody>
          <a:bodyPr/>
          <a:lstStyle/>
          <a:p>
            <a:pPr marL="0" indent="0" algn="ctr">
              <a:buNone/>
            </a:pPr>
            <a:r>
              <a:rPr lang="kk-KZ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kk-KZ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алудағы модульдік жүйені пайдалана отырып, білім алушылардың  кәсіби білім-біліктіліктерін арттыру.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91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solidFill>
                  <a:srgbClr val="0070C0"/>
                </a:solidFill>
              </a:rPr>
              <a:t>Топтамалық әдістемелік комиссияның мақсаты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9080"/>
          </a:xfrm>
        </p:spPr>
        <p:txBody>
          <a:bodyPr/>
          <a:lstStyle/>
          <a:p>
            <a:pPr algn="ctr"/>
            <a:r>
              <a:rPr lang="kk-KZ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 көрсету саласындағы арнайы пәндерде модульдік  жүйені пайдалана отырып білім алушылардың құзыреттілігін қалыптастыру.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2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74064930"/>
              </p:ext>
            </p:extLst>
          </p:nvPr>
        </p:nvGraphicFramePr>
        <p:xfrm>
          <a:off x="683568" y="692696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073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Арнайы пән оқытушысы Г.А.  Қоқашеваның  «Кәсіпкерлік қызметтегі команданың ролі»тақырыбындағы ашық сабағы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94" y="1124744"/>
            <a:ext cx="7452827" cy="4968552"/>
          </a:xfrm>
        </p:spPr>
      </p:pic>
    </p:spTree>
    <p:extLst>
      <p:ext uri="{BB962C8B-B14F-4D97-AF65-F5344CB8AC3E}">
        <p14:creationId xmlns:p14="http://schemas.microsoft.com/office/powerpoint/2010/main" xmlns="" val="10246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Өндірістік оқыту шебері Ахмет Т.М. Өндірістік оқыту «Turbosite бағдарламасында сайт жасау жолдары» тақырыбындағы өткен ашық сабақ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" y="1600200"/>
            <a:ext cx="7310437" cy="4873625"/>
          </a:xfrm>
        </p:spPr>
      </p:pic>
    </p:spTree>
    <p:extLst>
      <p:ext uri="{BB962C8B-B14F-4D97-AF65-F5344CB8AC3E}">
        <p14:creationId xmlns:p14="http://schemas.microsoft.com/office/powerpoint/2010/main" xmlns="" val="39420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08012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дайындалған әдістемелік  баяндамалар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7467600" cy="4061048"/>
          </a:xfrm>
        </p:spPr>
        <p:txBody>
          <a:bodyPr/>
          <a:lstStyle/>
          <a:p>
            <a:pPr algn="just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Еденова </a:t>
            </a: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И.Е. «Ақпараттық технология көздері,қазіргі заманғы кәсіби  маман даярлаудың кепілі»;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Бекеева </a:t>
            </a: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Д.Х. «Сабаққа техникалық құралдарды тиімді пайдалану жолдарына қатысты бағыт-бағдар беру».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68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Педагогикалық және оқу - әдістемелік  кеңес отырысындағы және  педагогикалық шеберлік мектебінің  отырыстарындағы   баяндамалар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 </a:t>
            </a: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мамандар отырысында </a:t>
            </a:r>
            <a:endParaRPr lang="kk-KZ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Бекеева </a:t>
            </a: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Д.Х «Оқу тәрбие жұмысының жетілдірудің жолдары мен әдістері</a:t>
            </a: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Әдістемелік </a:t>
            </a: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кеңесте </a:t>
            </a:r>
            <a:endParaRPr lang="kk-KZ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Қоқашова </a:t>
            </a: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Г.А</a:t>
            </a: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коучинг </a:t>
            </a: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«Қазіргі жағдайдағы колледждегі кәсіпкерлікті оқытудың ерекшелігі, заман талабы»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4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Журналдар  мен жинақтарда  ғылыми мақалалар  жариялау: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48737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kk-KZ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Әлімжан </a:t>
            </a:r>
            <a:r>
              <a:rPr lang="kk-KZ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Н.Б., Еденова И.Е.</a:t>
            </a:r>
            <a:r>
              <a:rPr lang="kk-KZ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Еденова И.Е., Әлімжан Н.Б. «Он саусағынан бал тамған маман» мақаласы «Учительская плюс» газетінің 13 наурыз   2020 ж № 11 (407) санында жарияланды, Ziatker.kz сайты «Менің мамандығым - Аспазшы» топтан тыс іс-шарасы </a:t>
            </a:r>
            <a:r>
              <a:rPr lang="kk-KZ" sz="29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https://ziatker.kz/docx/aspazdyq_kaleidoskop_78762.html</a:t>
            </a:r>
            <a:endParaRPr lang="ru-RU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Қоқашова Г.А.</a:t>
            </a:r>
            <a:r>
              <a:rPr lang="kk-KZ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Арқалық хабары № 12, 806 03.04.2020 ж.«Жас кәсіпкер – мемлекет болашағы»,Қазақ тарихы ғылыми әдістемелік жұрнал № 3 (180), 2020 «Білім берудің жаңа парадигмасы және оқытушының рөлі»</a:t>
            </a:r>
            <a:endParaRPr lang="ru-RU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Еденова И.Е.</a:t>
            </a:r>
            <a:r>
              <a:rPr lang="kk-KZ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«Аспаздық калейдоскоп» </a:t>
            </a:r>
            <a:r>
              <a:rPr lang="kk-KZ" sz="29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https://ziatker.kz/docx/aspazdyq_kaleidoskop_78762.html</a:t>
            </a:r>
            <a:endParaRPr lang="ru-RU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Колледжішілік «World Skills» Сайысы </a:t>
            </a:r>
            <a:r>
              <a:rPr lang="kk-KZ" sz="29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https://ziatker.kz/docx/kolledjisilik_worldskills_saiysy_86382.html</a:t>
            </a:r>
            <a:endParaRPr lang="ru-RU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Бекеева Д.Х.</a:t>
            </a:r>
            <a:r>
              <a:rPr lang="kk-KZ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1.Ашық сабақ «Жүйелік тақша» әзірлемесі USTAZ tilegi Республикалық ұстаздар сайтына жарияланған, </a:t>
            </a:r>
            <a:r>
              <a:rPr lang="kk-KZ" sz="2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сертификат.</a:t>
            </a:r>
            <a:endParaRPr lang="ru-RU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«Способы организации дистанционного обучения»Вебинар, сертификат, ВН-51610</a:t>
            </a:r>
            <a:endParaRPr lang="ru-RU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Бекеева Д.Х. «Ақпараттық технологиялардың үлесі» мақаласы «Учительская плюс» газетінің 17 қаңтар 2020 ж № 3 (399) санында жарияланды</a:t>
            </a:r>
            <a:endParaRPr lang="ru-RU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21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757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«Арқалық политехникалық колледжi»  КМҚК </vt:lpstr>
      <vt:lpstr>«Қызмет көрсету саласы пәндері» топтамалық әдістемелік комиссияның тақырыбы: </vt:lpstr>
      <vt:lpstr>Топтамалық әдістемелік комиссияның мақсаты</vt:lpstr>
      <vt:lpstr>Слайд 4</vt:lpstr>
      <vt:lpstr>Арнайы пән оқытушысы Г.А.  Қоқашеваның  «Кәсіпкерлік қызметтегі команданың ролі»тақырыбындағы ашық сабағы  </vt:lpstr>
      <vt:lpstr>Өндірістік оқыту шебері Ахмет Т.М. Өндірістік оқыту «Turbosite бағдарламасында сайт жасау жолдары» тақырыбындағы өткен ашық сабақ</vt:lpstr>
      <vt:lpstr>   дайындалған әдістемелік  баяндамалар </vt:lpstr>
      <vt:lpstr>Педагогикалық және оқу - әдістемелік  кеңес отырысындағы және  педагогикалық шеберлік мектебінің  отырыстарындағы   баяндамалар </vt:lpstr>
      <vt:lpstr>Журналдар  мен жинақтарда  ғылыми мақалалар  жариялау: </vt:lpstr>
      <vt:lpstr>ТӘК оқытушыларының конференция, семинарлар, конкурстарға қатысуы:  </vt:lpstr>
      <vt:lpstr>Ғылыми жұмысқа жетекшілік жасайтындар: </vt:lpstr>
      <vt:lpstr>Әдістемелік нұсқалар және құралдар әзірлеу: </vt:lpstr>
      <vt:lpstr>Біліктілікті арттыру курстарынан өту  </vt:lpstr>
      <vt:lpstr>Жалпы қорытынды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10</cp:revision>
  <dcterms:created xsi:type="dcterms:W3CDTF">2020-06-16T05:39:10Z</dcterms:created>
  <dcterms:modified xsi:type="dcterms:W3CDTF">2020-06-18T03:51:37Z</dcterms:modified>
</cp:coreProperties>
</file>