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9" r:id="rId2"/>
    <p:sldId id="301" r:id="rId3"/>
    <p:sldId id="303" r:id="rId4"/>
    <p:sldId id="268" r:id="rId5"/>
    <p:sldId id="267" r:id="rId6"/>
    <p:sldId id="282" r:id="rId7"/>
    <p:sldId id="266" r:id="rId8"/>
    <p:sldId id="284" r:id="rId9"/>
    <p:sldId id="304" r:id="rId10"/>
    <p:sldId id="299" r:id="rId11"/>
    <p:sldId id="286" r:id="rId12"/>
    <p:sldId id="265" r:id="rId13"/>
  </p:sldIdLst>
  <p:sldSz cx="12192000" cy="6858000"/>
  <p:notesSz cx="6858000" cy="9144000"/>
  <p:defaultText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D083AE6-46FA-4A59-8FB0-9F97EB10719F}" styleName="Светлый стиль 3 — акцент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Светлый стиль 3 - акцент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506" autoAdjust="0"/>
    <p:restoredTop sz="94660"/>
  </p:normalViewPr>
  <p:slideViewPr>
    <p:cSldViewPr snapToGrid="0">
      <p:cViewPr>
        <p:scale>
          <a:sx n="89" d="100"/>
          <a:sy n="89" d="100"/>
        </p:scale>
        <p:origin x="-1224" y="-558"/>
      </p:cViewPr>
      <p:guideLst>
        <p:guide orient="horz" pos="2160"/>
        <p:guide pos="3840"/>
      </p:guideLst>
    </p:cSldViewPr>
  </p:slideViewPr>
  <p:notesTextViewPr>
    <p:cViewPr>
      <p:scale>
        <a:sx n="1" d="1"/>
        <a:sy n="1" d="1"/>
      </p:scale>
      <p:origin x="0" y="0"/>
    </p:cViewPr>
  </p:notesTextViewPr>
  <p:sorterViewPr>
    <p:cViewPr>
      <p:scale>
        <a:sx n="100" d="100"/>
        <a:sy n="100" d="100"/>
      </p:scale>
      <p:origin x="0" y="-186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50.jpeg"/></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C11D95-CBEC-4AB2-A7F4-72B05071C192}" type="doc">
      <dgm:prSet loTypeId="urn:microsoft.com/office/officeart/2005/8/layout/process1" loCatId="process" qsTypeId="urn:microsoft.com/office/officeart/2005/8/quickstyle/3d4" qsCatId="3D" csTypeId="urn:microsoft.com/office/officeart/2005/8/colors/accent2_1" csCatId="accent2" phldr="1"/>
      <dgm:spPr/>
      <dgm:t>
        <a:bodyPr/>
        <a:lstStyle/>
        <a:p>
          <a:endParaRPr lang="ru-RU"/>
        </a:p>
      </dgm:t>
    </dgm:pt>
    <dgm:pt modelId="{1683FE18-9895-432B-A7EC-28F4552215E2}">
      <dgm:prSet phldrT="[Текст]" custT="1"/>
      <dgm:spPr/>
      <dgm:t>
        <a:bodyPr/>
        <a:lstStyle/>
        <a:p>
          <a:pPr>
            <a:lnSpc>
              <a:spcPct val="115000"/>
            </a:lnSpc>
            <a:spcAft>
              <a:spcPts val="0"/>
            </a:spcAft>
          </a:pPr>
          <a:r>
            <a:rPr lang="kk-KZ" sz="1800" b="1" dirty="0" smtClean="0">
              <a:solidFill>
                <a:srgbClr val="C00000"/>
              </a:solidFill>
              <a:effectLst/>
              <a:latin typeface="Times New Roman" pitchFamily="18" charset="0"/>
              <a:cs typeface="Times New Roman" pitchFamily="18" charset="0"/>
            </a:rPr>
            <a:t>«Халықтар тілі - ел ынтымағы» </a:t>
          </a:r>
          <a:endParaRPr lang="ru-RU" sz="1800" b="1" dirty="0" smtClean="0">
            <a:solidFill>
              <a:srgbClr val="C00000"/>
            </a:solidFill>
            <a:effectLst/>
            <a:latin typeface="Times New Roman" pitchFamily="18" charset="0"/>
            <a:cs typeface="Times New Roman" pitchFamily="18" charset="0"/>
          </a:endParaRPr>
        </a:p>
        <a:p>
          <a:pPr>
            <a:lnSpc>
              <a:spcPct val="115000"/>
            </a:lnSpc>
            <a:spcAft>
              <a:spcPts val="0"/>
            </a:spcAft>
          </a:pPr>
          <a:r>
            <a:rPr lang="kk-KZ" sz="1800" b="1" dirty="0" smtClean="0">
              <a:solidFill>
                <a:srgbClr val="0070C0"/>
              </a:solidFill>
              <a:effectLst/>
              <a:latin typeface="Times New Roman" pitchFamily="18" charset="0"/>
              <a:cs typeface="Times New Roman" pitchFamily="18" charset="0"/>
            </a:rPr>
            <a:t>Тіл шебері  </a:t>
          </a:r>
          <a:endParaRPr lang="ru-RU" sz="1800" b="1" dirty="0" smtClean="0">
            <a:solidFill>
              <a:srgbClr val="0070C0"/>
            </a:solidFill>
            <a:effectLst/>
            <a:latin typeface="Times New Roman" pitchFamily="18" charset="0"/>
            <a:ea typeface="Calibri" panose="020F0502020204030204" pitchFamily="34" charset="0"/>
            <a:cs typeface="Times New Roman" pitchFamily="18" charset="0"/>
          </a:endParaRPr>
        </a:p>
        <a:p>
          <a:endParaRPr lang="ru-RU" b="1" dirty="0">
            <a:solidFill>
              <a:srgbClr val="0070C0"/>
            </a:solidFill>
            <a:latin typeface="Times New Roman" pitchFamily="18" charset="0"/>
            <a:cs typeface="Times New Roman" pitchFamily="18" charset="0"/>
          </a:endParaRPr>
        </a:p>
      </dgm:t>
    </dgm:pt>
    <dgm:pt modelId="{F2002210-D2AF-4285-8976-62F4F05BB700}" type="parTrans" cxnId="{60DBE21D-88D7-4FBD-8196-D668B9B49883}">
      <dgm:prSet/>
      <dgm:spPr/>
      <dgm:t>
        <a:bodyPr/>
        <a:lstStyle/>
        <a:p>
          <a:endParaRPr lang="ru-RU" b="1">
            <a:solidFill>
              <a:srgbClr val="0070C0"/>
            </a:solidFill>
            <a:latin typeface="Times New Roman" pitchFamily="18" charset="0"/>
            <a:cs typeface="Times New Roman" pitchFamily="18" charset="0"/>
          </a:endParaRPr>
        </a:p>
      </dgm:t>
    </dgm:pt>
    <dgm:pt modelId="{B1AB1299-39F0-4CE4-A290-C5FCB3EA351A}" type="sibTrans" cxnId="{60DBE21D-88D7-4FBD-8196-D668B9B49883}">
      <dgm:prSet/>
      <dgm:spPr/>
      <dgm:t>
        <a:bodyPr/>
        <a:lstStyle/>
        <a:p>
          <a:endParaRPr lang="ru-RU" b="1">
            <a:solidFill>
              <a:srgbClr val="0070C0"/>
            </a:solidFill>
            <a:latin typeface="Times New Roman" pitchFamily="18" charset="0"/>
            <a:cs typeface="Times New Roman" pitchFamily="18" charset="0"/>
          </a:endParaRPr>
        </a:p>
      </dgm:t>
    </dgm:pt>
    <dgm:pt modelId="{ED0C029C-C1DA-4AA9-80B3-CEB5EE9DBE47}">
      <dgm:prSet phldrT="[Текст]" custT="1"/>
      <dgm:spPr/>
      <dgm:t>
        <a:bodyPr/>
        <a:lstStyle/>
        <a:p>
          <a:pPr marL="0" marR="0" lvl="0" indent="0" algn="ctr" defTabSz="914400" eaLnBrk="1" fontAlgn="auto" latinLnBrk="0" hangingPunct="1">
            <a:lnSpc>
              <a:spcPct val="115000"/>
            </a:lnSpc>
            <a:spcBef>
              <a:spcPts val="0"/>
            </a:spcBef>
            <a:spcAft>
              <a:spcPts val="0"/>
            </a:spcAft>
            <a:buClrTx/>
            <a:buSzTx/>
            <a:buFontTx/>
            <a:buNone/>
            <a:tabLst/>
            <a:defRPr/>
          </a:pPr>
          <a:r>
            <a:rPr lang="kk-KZ" sz="1400" b="1" dirty="0" smtClean="0">
              <a:solidFill>
                <a:srgbClr val="C00000"/>
              </a:solidFill>
              <a:latin typeface="Times New Roman" pitchFamily="18" charset="0"/>
              <a:ea typeface="Times New Roman" panose="02020603050405020304" pitchFamily="18" charset="0"/>
              <a:cs typeface="Times New Roman" pitchFamily="18" charset="0"/>
            </a:rPr>
            <a:t>Ағылшын тілі пәнінің оқытушысы</a:t>
          </a:r>
        </a:p>
        <a:p>
          <a:pPr algn="ctr" defTabSz="800100">
            <a:lnSpc>
              <a:spcPct val="115000"/>
            </a:lnSpc>
            <a:spcBef>
              <a:spcPct val="0"/>
            </a:spcBef>
            <a:spcAft>
              <a:spcPts val="0"/>
            </a:spcAft>
          </a:pPr>
          <a:r>
            <a:rPr lang="kk-KZ" sz="1400" b="1" dirty="0" smtClean="0">
              <a:solidFill>
                <a:srgbClr val="0070C0"/>
              </a:solidFill>
              <a:effectLst/>
              <a:latin typeface="Times New Roman" pitchFamily="18" charset="0"/>
              <a:cs typeface="Times New Roman" pitchFamily="18" charset="0"/>
            </a:rPr>
            <a:t>Каражигитова Д.Т</a:t>
          </a:r>
          <a:endParaRPr lang="ru-RU" sz="1400" b="1" dirty="0" smtClean="0">
            <a:solidFill>
              <a:srgbClr val="0070C0"/>
            </a:solidFill>
            <a:effectLst/>
            <a:latin typeface="Times New Roman" pitchFamily="18" charset="0"/>
            <a:cs typeface="Times New Roman" pitchFamily="18" charset="0"/>
          </a:endParaRPr>
        </a:p>
        <a:p>
          <a:pPr marL="0" marR="0" lvl="0" indent="0" algn="ctr" defTabSz="800100" eaLnBrk="1" fontAlgn="auto" latinLnBrk="0" hangingPunct="1">
            <a:lnSpc>
              <a:spcPct val="115000"/>
            </a:lnSpc>
            <a:spcBef>
              <a:spcPct val="0"/>
            </a:spcBef>
            <a:spcAft>
              <a:spcPts val="0"/>
            </a:spcAft>
            <a:buClrTx/>
            <a:buSzTx/>
            <a:buFontTx/>
            <a:buNone/>
            <a:tabLst/>
            <a:defRPr/>
          </a:pPr>
          <a:r>
            <a:rPr lang="kk-KZ" sz="1400" b="1" dirty="0" smtClean="0">
              <a:solidFill>
                <a:srgbClr val="C00000"/>
              </a:solidFill>
              <a:latin typeface="Times New Roman" pitchFamily="18" charset="0"/>
              <a:ea typeface="Times New Roman" panose="02020603050405020304" pitchFamily="18" charset="0"/>
              <a:cs typeface="Times New Roman" pitchFamily="18" charset="0"/>
            </a:rPr>
            <a:t>Орыс тілі және әдебиеті пәнінің оқытушысы</a:t>
          </a:r>
        </a:p>
        <a:p>
          <a:pPr algn="ctr" defTabSz="800100">
            <a:lnSpc>
              <a:spcPct val="115000"/>
            </a:lnSpc>
            <a:spcBef>
              <a:spcPct val="0"/>
            </a:spcBef>
            <a:spcAft>
              <a:spcPts val="0"/>
            </a:spcAft>
          </a:pPr>
          <a:r>
            <a:rPr lang="kk-KZ" sz="1400" b="1" dirty="0" smtClean="0">
              <a:solidFill>
                <a:srgbClr val="0070C0"/>
              </a:solidFill>
              <a:effectLst/>
              <a:latin typeface="Times New Roman" pitchFamily="18" charset="0"/>
              <a:cs typeface="Times New Roman" pitchFamily="18" charset="0"/>
            </a:rPr>
            <a:t>Саламатова А.Қ</a:t>
          </a:r>
          <a:endParaRPr lang="ru-RU" sz="1400" b="1" dirty="0" smtClean="0">
            <a:solidFill>
              <a:srgbClr val="0070C0"/>
            </a:solidFill>
            <a:effectLst/>
            <a:latin typeface="Times New Roman" pitchFamily="18" charset="0"/>
            <a:ea typeface="Calibri" panose="020F0502020204030204" pitchFamily="34" charset="0"/>
            <a:cs typeface="Times New Roman" pitchFamily="18" charset="0"/>
          </a:endParaRPr>
        </a:p>
        <a:p>
          <a:pPr algn="ctr" defTabSz="800100">
            <a:spcBef>
              <a:spcPct val="0"/>
            </a:spcBef>
          </a:pPr>
          <a:endParaRPr lang="ru-RU" sz="1400" b="1" dirty="0">
            <a:solidFill>
              <a:srgbClr val="0070C0"/>
            </a:solidFill>
            <a:latin typeface="Times New Roman" pitchFamily="18" charset="0"/>
            <a:cs typeface="Times New Roman" pitchFamily="18" charset="0"/>
          </a:endParaRPr>
        </a:p>
      </dgm:t>
    </dgm:pt>
    <dgm:pt modelId="{4F3807E0-481D-4790-B847-505DD4CB38C0}" type="parTrans" cxnId="{DA351E7E-8217-4872-9993-FC1C26A46A5F}">
      <dgm:prSet/>
      <dgm:spPr/>
      <dgm:t>
        <a:bodyPr/>
        <a:lstStyle/>
        <a:p>
          <a:endParaRPr lang="ru-RU" b="1">
            <a:solidFill>
              <a:srgbClr val="0070C0"/>
            </a:solidFill>
            <a:latin typeface="Times New Roman" pitchFamily="18" charset="0"/>
            <a:cs typeface="Times New Roman" pitchFamily="18" charset="0"/>
          </a:endParaRPr>
        </a:p>
      </dgm:t>
    </dgm:pt>
    <dgm:pt modelId="{B418808A-E902-4774-9676-C2C44BE4E661}" type="sibTrans" cxnId="{DA351E7E-8217-4872-9993-FC1C26A46A5F}">
      <dgm:prSet/>
      <dgm:spPr/>
      <dgm:t>
        <a:bodyPr/>
        <a:lstStyle/>
        <a:p>
          <a:endParaRPr lang="ru-RU" b="1">
            <a:solidFill>
              <a:srgbClr val="0070C0"/>
            </a:solidFill>
            <a:latin typeface="Times New Roman" pitchFamily="18" charset="0"/>
            <a:cs typeface="Times New Roman" pitchFamily="18" charset="0"/>
          </a:endParaRPr>
        </a:p>
      </dgm:t>
    </dgm:pt>
    <dgm:pt modelId="{FCFAB313-D510-4827-80D2-A02EA84DD6D4}" type="pres">
      <dgm:prSet presAssocID="{5DC11D95-CBEC-4AB2-A7F4-72B05071C192}" presName="Name0" presStyleCnt="0">
        <dgm:presLayoutVars>
          <dgm:dir/>
          <dgm:resizeHandles val="exact"/>
        </dgm:presLayoutVars>
      </dgm:prSet>
      <dgm:spPr/>
      <dgm:t>
        <a:bodyPr/>
        <a:lstStyle/>
        <a:p>
          <a:endParaRPr lang="ru-RU"/>
        </a:p>
      </dgm:t>
    </dgm:pt>
    <dgm:pt modelId="{A0E7E255-29B7-41BA-A4F9-C3E3588CFDE4}" type="pres">
      <dgm:prSet presAssocID="{1683FE18-9895-432B-A7EC-28F4552215E2}" presName="node" presStyleLbl="node1" presStyleIdx="0" presStyleCnt="2">
        <dgm:presLayoutVars>
          <dgm:bulletEnabled val="1"/>
        </dgm:presLayoutVars>
      </dgm:prSet>
      <dgm:spPr/>
      <dgm:t>
        <a:bodyPr/>
        <a:lstStyle/>
        <a:p>
          <a:endParaRPr lang="ru-RU"/>
        </a:p>
      </dgm:t>
    </dgm:pt>
    <dgm:pt modelId="{9AAA286A-7BEF-4450-B504-6A3DCD39A38F}" type="pres">
      <dgm:prSet presAssocID="{B1AB1299-39F0-4CE4-A290-C5FCB3EA351A}" presName="sibTrans" presStyleLbl="sibTrans2D1" presStyleIdx="0" presStyleCnt="1"/>
      <dgm:spPr/>
      <dgm:t>
        <a:bodyPr/>
        <a:lstStyle/>
        <a:p>
          <a:endParaRPr lang="ru-RU"/>
        </a:p>
      </dgm:t>
    </dgm:pt>
    <dgm:pt modelId="{AC33CC65-ED91-437B-9631-6AB926228D4C}" type="pres">
      <dgm:prSet presAssocID="{B1AB1299-39F0-4CE4-A290-C5FCB3EA351A}" presName="connectorText" presStyleLbl="sibTrans2D1" presStyleIdx="0" presStyleCnt="1"/>
      <dgm:spPr/>
      <dgm:t>
        <a:bodyPr/>
        <a:lstStyle/>
        <a:p>
          <a:endParaRPr lang="ru-RU"/>
        </a:p>
      </dgm:t>
    </dgm:pt>
    <dgm:pt modelId="{E9842A2F-DD9F-4836-B42B-38B9303C78D8}" type="pres">
      <dgm:prSet presAssocID="{ED0C029C-C1DA-4AA9-80B3-CEB5EE9DBE47}" presName="node" presStyleLbl="node1" presStyleIdx="1" presStyleCnt="2" custScaleX="142070">
        <dgm:presLayoutVars>
          <dgm:bulletEnabled val="1"/>
        </dgm:presLayoutVars>
      </dgm:prSet>
      <dgm:spPr/>
      <dgm:t>
        <a:bodyPr/>
        <a:lstStyle/>
        <a:p>
          <a:endParaRPr lang="ru-RU"/>
        </a:p>
      </dgm:t>
    </dgm:pt>
  </dgm:ptLst>
  <dgm:cxnLst>
    <dgm:cxn modelId="{1DBAFE75-7358-436A-9F37-EFDF6D91EF87}" type="presOf" srcId="{B1AB1299-39F0-4CE4-A290-C5FCB3EA351A}" destId="{9AAA286A-7BEF-4450-B504-6A3DCD39A38F}" srcOrd="0" destOrd="0" presId="urn:microsoft.com/office/officeart/2005/8/layout/process1"/>
    <dgm:cxn modelId="{DA351E7E-8217-4872-9993-FC1C26A46A5F}" srcId="{5DC11D95-CBEC-4AB2-A7F4-72B05071C192}" destId="{ED0C029C-C1DA-4AA9-80B3-CEB5EE9DBE47}" srcOrd="1" destOrd="0" parTransId="{4F3807E0-481D-4790-B847-505DD4CB38C0}" sibTransId="{B418808A-E902-4774-9676-C2C44BE4E661}"/>
    <dgm:cxn modelId="{D74FD379-0691-48AE-AA42-8C8C271018E8}" type="presOf" srcId="{5DC11D95-CBEC-4AB2-A7F4-72B05071C192}" destId="{FCFAB313-D510-4827-80D2-A02EA84DD6D4}" srcOrd="0" destOrd="0" presId="urn:microsoft.com/office/officeart/2005/8/layout/process1"/>
    <dgm:cxn modelId="{60DBE21D-88D7-4FBD-8196-D668B9B49883}" srcId="{5DC11D95-CBEC-4AB2-A7F4-72B05071C192}" destId="{1683FE18-9895-432B-A7EC-28F4552215E2}" srcOrd="0" destOrd="0" parTransId="{F2002210-D2AF-4285-8976-62F4F05BB700}" sibTransId="{B1AB1299-39F0-4CE4-A290-C5FCB3EA351A}"/>
    <dgm:cxn modelId="{ED5A573A-A46E-469C-8BE3-D9E13478F912}" type="presOf" srcId="{B1AB1299-39F0-4CE4-A290-C5FCB3EA351A}" destId="{AC33CC65-ED91-437B-9631-6AB926228D4C}" srcOrd="1" destOrd="0" presId="urn:microsoft.com/office/officeart/2005/8/layout/process1"/>
    <dgm:cxn modelId="{75F3517D-C151-4EC3-9A4A-87A8A8CBA9A6}" type="presOf" srcId="{1683FE18-9895-432B-A7EC-28F4552215E2}" destId="{A0E7E255-29B7-41BA-A4F9-C3E3588CFDE4}" srcOrd="0" destOrd="0" presId="urn:microsoft.com/office/officeart/2005/8/layout/process1"/>
    <dgm:cxn modelId="{0CFB2EDE-149B-4970-A30C-CB3210ED5F38}" type="presOf" srcId="{ED0C029C-C1DA-4AA9-80B3-CEB5EE9DBE47}" destId="{E9842A2F-DD9F-4836-B42B-38B9303C78D8}" srcOrd="0" destOrd="0" presId="urn:microsoft.com/office/officeart/2005/8/layout/process1"/>
    <dgm:cxn modelId="{FB47DF0F-DB33-4018-8F90-5C5B9EE34141}" type="presParOf" srcId="{FCFAB313-D510-4827-80D2-A02EA84DD6D4}" destId="{A0E7E255-29B7-41BA-A4F9-C3E3588CFDE4}" srcOrd="0" destOrd="0" presId="urn:microsoft.com/office/officeart/2005/8/layout/process1"/>
    <dgm:cxn modelId="{3318D82F-68FF-4405-8A92-C9AF3C71076D}" type="presParOf" srcId="{FCFAB313-D510-4827-80D2-A02EA84DD6D4}" destId="{9AAA286A-7BEF-4450-B504-6A3DCD39A38F}" srcOrd="1" destOrd="0" presId="urn:microsoft.com/office/officeart/2005/8/layout/process1"/>
    <dgm:cxn modelId="{1C07FFF0-6517-4E0A-B9EE-C5F7EED4D616}" type="presParOf" srcId="{9AAA286A-7BEF-4450-B504-6A3DCD39A38F}" destId="{AC33CC65-ED91-437B-9631-6AB926228D4C}" srcOrd="0" destOrd="0" presId="urn:microsoft.com/office/officeart/2005/8/layout/process1"/>
    <dgm:cxn modelId="{13BD9A0A-42E9-40C0-984B-7AECC9F89D2D}" type="presParOf" srcId="{FCFAB313-D510-4827-80D2-A02EA84DD6D4}" destId="{E9842A2F-DD9F-4836-B42B-38B9303C78D8}" srcOrd="2" destOrd="0" presId="urn:microsoft.com/office/officeart/2005/8/layout/process1"/>
  </dgm:cxnLst>
  <dgm:bg/>
  <dgm:whole/>
</dgm:dataModel>
</file>

<file path=ppt/diagrams/data2.xml><?xml version="1.0" encoding="utf-8"?>
<dgm:dataModel xmlns:dgm="http://schemas.openxmlformats.org/drawingml/2006/diagram" xmlns:a="http://schemas.openxmlformats.org/drawingml/2006/main">
  <dgm:ptLst>
    <dgm:pt modelId="{6819957C-420B-455F-8328-92A18B34E2A7}" type="doc">
      <dgm:prSet loTypeId="urn:microsoft.com/office/officeart/2008/layout/PictureAccentBlocks" loCatId="picture" qsTypeId="urn:microsoft.com/office/officeart/2005/8/quickstyle/3d7" qsCatId="3D" csTypeId="urn:microsoft.com/office/officeart/2005/8/colors/accent1_2" csCatId="accent1" phldr="1"/>
      <dgm:spPr/>
    </dgm:pt>
    <dgm:pt modelId="{83987F48-FD04-474A-AC11-911DD2517DE4}">
      <dgm:prSet phldrT="[Текст]" custT="1"/>
      <dgm:spPr/>
      <dgm:t>
        <a:bodyPr/>
        <a:lstStyle/>
        <a:p>
          <a:pPr marL="0" marR="0" indent="0" defTabSz="914400" eaLnBrk="1" fontAlgn="auto" latinLnBrk="0" hangingPunct="1">
            <a:lnSpc>
              <a:spcPct val="100000"/>
            </a:lnSpc>
            <a:spcBef>
              <a:spcPts val="0"/>
            </a:spcBef>
            <a:spcAft>
              <a:spcPts val="0"/>
            </a:spcAft>
            <a:buClrTx/>
            <a:buSzTx/>
            <a:buFontTx/>
            <a:buNone/>
            <a:tabLst/>
            <a:defRPr/>
          </a:pPr>
          <a:endParaRPr lang="kk-KZ" sz="3200" b="1" dirty="0" smtClean="0">
            <a:solidFill>
              <a:srgbClr val="7030A0"/>
            </a:solidFill>
            <a:latin typeface="Times New Roman" panose="02020603050405020304" pitchFamily="18" charset="0"/>
            <a:ea typeface="Calibri"/>
            <a:cs typeface="Times New Roman" panose="02020603050405020304" pitchFamily="18" charset="0"/>
          </a:endParaRPr>
        </a:p>
        <a:p>
          <a:pPr defTabSz="1600200">
            <a:spcBef>
              <a:spcPct val="0"/>
            </a:spcBef>
            <a:spcAft>
              <a:spcPct val="35000"/>
            </a:spcAft>
          </a:pPr>
          <a:endParaRPr lang="ru-RU" sz="3200" dirty="0">
            <a:solidFill>
              <a:srgbClr val="7030A0"/>
            </a:solidFill>
          </a:endParaRPr>
        </a:p>
      </dgm:t>
    </dgm:pt>
    <dgm:pt modelId="{FC189736-BA7A-4614-B324-689439335626}" type="parTrans" cxnId="{B6719D53-EB1C-4B1A-9350-F83536279CC3}">
      <dgm:prSet/>
      <dgm:spPr/>
      <dgm:t>
        <a:bodyPr/>
        <a:lstStyle/>
        <a:p>
          <a:endParaRPr lang="ru-RU" sz="1800">
            <a:solidFill>
              <a:srgbClr val="7030A0"/>
            </a:solidFill>
          </a:endParaRPr>
        </a:p>
      </dgm:t>
    </dgm:pt>
    <dgm:pt modelId="{24174859-D91D-407A-B0D7-173A85700CD5}" type="sibTrans" cxnId="{B6719D53-EB1C-4B1A-9350-F83536279CC3}">
      <dgm:prSet/>
      <dgm:spPr/>
      <dgm:t>
        <a:bodyPr/>
        <a:lstStyle/>
        <a:p>
          <a:endParaRPr lang="ru-RU" sz="1800">
            <a:solidFill>
              <a:srgbClr val="7030A0"/>
            </a:solidFill>
          </a:endParaRPr>
        </a:p>
      </dgm:t>
    </dgm:pt>
    <dgm:pt modelId="{05442EA5-04F9-4DF7-A864-6803C400DD9F}" type="pres">
      <dgm:prSet presAssocID="{6819957C-420B-455F-8328-92A18B34E2A7}" presName="Name0" presStyleCnt="0">
        <dgm:presLayoutVars>
          <dgm:dir/>
        </dgm:presLayoutVars>
      </dgm:prSet>
      <dgm:spPr/>
    </dgm:pt>
    <dgm:pt modelId="{C5F6B5EF-554B-4548-9906-AEFC73912F43}" type="pres">
      <dgm:prSet presAssocID="{83987F48-FD04-474A-AC11-911DD2517DE4}" presName="composite" presStyleCnt="0"/>
      <dgm:spPr/>
    </dgm:pt>
    <dgm:pt modelId="{5F18E82D-6C3A-468C-8549-84821EAF1C57}" type="pres">
      <dgm:prSet presAssocID="{83987F48-FD04-474A-AC11-911DD2517DE4}" presName="Image" presStyleLbl="alignNode1" presStyleIdx="0" presStyleCnt="1" custLinFactNeighborY="-20147"/>
      <dgm:spPr>
        <a:blipFill>
          <a:blip xmlns:r="http://schemas.openxmlformats.org/officeDocument/2006/relationships" r:embed="rId1">
            <a:extLst>
              <a:ext uri="{28A0092B-C50C-407E-A947-70E740481C1C}">
                <a14:useLocalDpi xmlns="" xmlns:a14="http://schemas.microsoft.com/office/drawing/2010/main" val="0"/>
              </a:ext>
            </a:extLst>
          </a:blip>
          <a:srcRect/>
          <a:stretch>
            <a:fillRect l="-9000" r="-9000"/>
          </a:stretch>
        </a:blipFill>
      </dgm:spPr>
    </dgm:pt>
    <dgm:pt modelId="{23CFFF77-CF8B-4C31-9C9F-D3BD6886548F}" type="pres">
      <dgm:prSet presAssocID="{83987F48-FD04-474A-AC11-911DD2517DE4}" presName="Parent" presStyleLbl="revTx" presStyleIdx="0" presStyleCnt="1">
        <dgm:presLayoutVars>
          <dgm:bulletEnabled val="1"/>
        </dgm:presLayoutVars>
      </dgm:prSet>
      <dgm:spPr/>
      <dgm:t>
        <a:bodyPr/>
        <a:lstStyle/>
        <a:p>
          <a:endParaRPr lang="ru-RU"/>
        </a:p>
      </dgm:t>
    </dgm:pt>
  </dgm:ptLst>
  <dgm:cxnLst>
    <dgm:cxn modelId="{62A9F341-DBBE-43BA-AE52-709975B9D615}" type="presOf" srcId="{83987F48-FD04-474A-AC11-911DD2517DE4}" destId="{23CFFF77-CF8B-4C31-9C9F-D3BD6886548F}" srcOrd="0" destOrd="0" presId="urn:microsoft.com/office/officeart/2008/layout/PictureAccentBlocks"/>
    <dgm:cxn modelId="{F612E693-272B-432F-82FA-D4BAA9458944}" type="presOf" srcId="{6819957C-420B-455F-8328-92A18B34E2A7}" destId="{05442EA5-04F9-4DF7-A864-6803C400DD9F}" srcOrd="0" destOrd="0" presId="urn:microsoft.com/office/officeart/2008/layout/PictureAccentBlocks"/>
    <dgm:cxn modelId="{B6719D53-EB1C-4B1A-9350-F83536279CC3}" srcId="{6819957C-420B-455F-8328-92A18B34E2A7}" destId="{83987F48-FD04-474A-AC11-911DD2517DE4}" srcOrd="0" destOrd="0" parTransId="{FC189736-BA7A-4614-B324-689439335626}" sibTransId="{24174859-D91D-407A-B0D7-173A85700CD5}"/>
    <dgm:cxn modelId="{8E275435-503F-41C1-BC40-2887E206C809}" type="presParOf" srcId="{05442EA5-04F9-4DF7-A864-6803C400DD9F}" destId="{C5F6B5EF-554B-4548-9906-AEFC73912F43}" srcOrd="0" destOrd="0" presId="urn:microsoft.com/office/officeart/2008/layout/PictureAccentBlocks"/>
    <dgm:cxn modelId="{92345A80-3DE2-448B-9D89-58615128192E}" type="presParOf" srcId="{C5F6B5EF-554B-4548-9906-AEFC73912F43}" destId="{5F18E82D-6C3A-468C-8549-84821EAF1C57}" srcOrd="0" destOrd="0" presId="urn:microsoft.com/office/officeart/2008/layout/PictureAccentBlocks"/>
    <dgm:cxn modelId="{840919C2-9B25-484F-9821-00B5B5184EB2}" type="presParOf" srcId="{C5F6B5EF-554B-4548-9906-AEFC73912F43}" destId="{23CFFF77-CF8B-4C31-9C9F-D3BD6886548F}" srcOrd="1" destOrd="0" presId="urn:microsoft.com/office/officeart/2008/layout/PictureAccentBlocks"/>
  </dgm:cxnLst>
  <dgm:bg/>
  <dgm:whole/>
  <dgm:extLst>
    <a:ext uri="http://schemas.microsoft.com/office/drawing/2008/diagram">
      <dsp:dataModelExt xmlns=""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C77EFE7-4BC0-4EF3-9311-195D956321F9}" type="doc">
      <dgm:prSet loTypeId="urn:microsoft.com/office/officeart/2005/8/layout/vList2" loCatId="list" qsTypeId="urn:microsoft.com/office/officeart/2005/8/quickstyle/3d4" qsCatId="3D" csTypeId="urn:microsoft.com/office/officeart/2005/8/colors/accent2_1" csCatId="accent2" phldr="1"/>
      <dgm:spPr/>
      <dgm:t>
        <a:bodyPr/>
        <a:lstStyle/>
        <a:p>
          <a:endParaRPr lang="ru-RU"/>
        </a:p>
      </dgm:t>
    </dgm:pt>
    <dgm:pt modelId="{3D0BDDD5-A16B-439A-A8E7-D55D161BF349}">
      <dgm:prSet phldrT="[Текст]"/>
      <dgm:spPr/>
      <dgm: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kk-KZ" b="1" kern="1200" cap="none" spc="0" dirty="0" smtClean="0">
              <a:ln w="12700" cmpd="sng">
                <a:solidFill>
                  <a:schemeClr val="accent4"/>
                </a:solidFill>
                <a:prstDash val="solid"/>
              </a:ln>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Жас оқытушылар мен білім алушылардың арасында квест ойыны</a:t>
          </a:r>
          <a:endParaRPr lang="ru-RU" b="1" kern="1200" cap="none" spc="0" dirty="0" smtClean="0">
            <a:ln w="12700" cmpd="sng">
              <a:solidFill>
                <a:schemeClr val="accent4"/>
              </a:solidFill>
              <a:prstDash val="solid"/>
            </a:ln>
            <a:solidFill>
              <a:srgbClr val="C00000"/>
            </a:solidFill>
            <a:effectLst/>
            <a:latin typeface="Arial" panose="020B0604020202020204" pitchFamily="34" charset="0"/>
          </a:endParaRPr>
        </a:p>
        <a:p>
          <a:endParaRPr lang="ru-RU" dirty="0"/>
        </a:p>
      </dgm:t>
    </dgm:pt>
    <dgm:pt modelId="{F2F9BA99-57AC-41FB-8C31-120F95E6566B}" type="parTrans" cxnId="{ACBD88D6-4E69-4E45-8778-DC1A1667C593}">
      <dgm:prSet/>
      <dgm:spPr/>
      <dgm:t>
        <a:bodyPr/>
        <a:lstStyle/>
        <a:p>
          <a:endParaRPr lang="ru-RU"/>
        </a:p>
      </dgm:t>
    </dgm:pt>
    <dgm:pt modelId="{FAF283C2-9031-4D32-8CB4-7FC607D13D00}" type="sibTrans" cxnId="{ACBD88D6-4E69-4E45-8778-DC1A1667C593}">
      <dgm:prSet/>
      <dgm:spPr/>
      <dgm:t>
        <a:bodyPr/>
        <a:lstStyle/>
        <a:p>
          <a:endParaRPr lang="ru-RU"/>
        </a:p>
      </dgm:t>
    </dgm:pt>
    <dgm:pt modelId="{C39ACEC2-6A43-4422-A854-BBFC72C7F2DE}" type="pres">
      <dgm:prSet presAssocID="{CC77EFE7-4BC0-4EF3-9311-195D956321F9}" presName="linear" presStyleCnt="0">
        <dgm:presLayoutVars>
          <dgm:animLvl val="lvl"/>
          <dgm:resizeHandles val="exact"/>
        </dgm:presLayoutVars>
      </dgm:prSet>
      <dgm:spPr/>
      <dgm:t>
        <a:bodyPr/>
        <a:lstStyle/>
        <a:p>
          <a:endParaRPr lang="ru-RU"/>
        </a:p>
      </dgm:t>
    </dgm:pt>
    <dgm:pt modelId="{10765991-C806-492F-B815-6ADBF7B88618}" type="pres">
      <dgm:prSet presAssocID="{3D0BDDD5-A16B-439A-A8E7-D55D161BF349}" presName="parentText" presStyleLbl="node1" presStyleIdx="0" presStyleCnt="1" custScaleY="132071" custLinFactNeighborY="-2006">
        <dgm:presLayoutVars>
          <dgm:chMax val="0"/>
          <dgm:bulletEnabled val="1"/>
        </dgm:presLayoutVars>
      </dgm:prSet>
      <dgm:spPr/>
      <dgm:t>
        <a:bodyPr/>
        <a:lstStyle/>
        <a:p>
          <a:endParaRPr lang="ru-RU"/>
        </a:p>
      </dgm:t>
    </dgm:pt>
  </dgm:ptLst>
  <dgm:cxnLst>
    <dgm:cxn modelId="{A1E88140-DEF9-4CC4-A32E-964F3955C241}" type="presOf" srcId="{CC77EFE7-4BC0-4EF3-9311-195D956321F9}" destId="{C39ACEC2-6A43-4422-A854-BBFC72C7F2DE}" srcOrd="0" destOrd="0" presId="urn:microsoft.com/office/officeart/2005/8/layout/vList2"/>
    <dgm:cxn modelId="{A8C14546-6159-4EE3-9CB4-036D467280F2}" type="presOf" srcId="{3D0BDDD5-A16B-439A-A8E7-D55D161BF349}" destId="{10765991-C806-492F-B815-6ADBF7B88618}" srcOrd="0" destOrd="0" presId="urn:microsoft.com/office/officeart/2005/8/layout/vList2"/>
    <dgm:cxn modelId="{ACBD88D6-4E69-4E45-8778-DC1A1667C593}" srcId="{CC77EFE7-4BC0-4EF3-9311-195D956321F9}" destId="{3D0BDDD5-A16B-439A-A8E7-D55D161BF349}" srcOrd="0" destOrd="0" parTransId="{F2F9BA99-57AC-41FB-8C31-120F95E6566B}" sibTransId="{FAF283C2-9031-4D32-8CB4-7FC607D13D00}"/>
    <dgm:cxn modelId="{34DF6460-527C-4AFE-BF80-072A758D3AF9}" type="presParOf" srcId="{C39ACEC2-6A43-4422-A854-BBFC72C7F2DE}" destId="{10765991-C806-492F-B815-6ADBF7B88618}" srcOrd="0" destOrd="0" presId="urn:microsoft.com/office/officeart/2005/8/layout/vList2"/>
  </dgm:cxnLst>
  <dgm:bg/>
  <dgm:whole/>
</dgm:dataModel>
</file>

<file path=ppt/diagrams/data4.xml><?xml version="1.0" encoding="utf-8"?>
<dgm:dataModel xmlns:dgm="http://schemas.openxmlformats.org/drawingml/2006/diagram" xmlns:a="http://schemas.openxmlformats.org/drawingml/2006/main">
  <dgm:ptLst>
    <dgm:pt modelId="{CC77EFE7-4BC0-4EF3-9311-195D956321F9}" type="doc">
      <dgm:prSet loTypeId="urn:microsoft.com/office/officeart/2005/8/layout/vList2" loCatId="list" qsTypeId="urn:microsoft.com/office/officeart/2005/8/quickstyle/3d4" qsCatId="3D" csTypeId="urn:microsoft.com/office/officeart/2005/8/colors/accent2_1" csCatId="accent2" phldr="1"/>
      <dgm:spPr/>
      <dgm:t>
        <a:bodyPr/>
        <a:lstStyle/>
        <a:p>
          <a:endParaRPr lang="ru-RU"/>
        </a:p>
      </dgm:t>
    </dgm:pt>
    <dgm:pt modelId="{3D0BDDD5-A16B-439A-A8E7-D55D161BF349}">
      <dgm:prSet phldrT="[Текст]" custT="1"/>
      <dgm:spPr/>
      <dgm:t>
        <a:bodyPr/>
        <a:lstStyle/>
        <a:p>
          <a:pPr marL="18287" fontAlgn="t">
            <a:lnSpc>
              <a:spcPct val="100000"/>
            </a:lnSpc>
          </a:pPr>
          <a:endParaRPr lang="kk-KZ" sz="1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fontAlgn="t">
            <a:lnSpc>
              <a:spcPct val="115000"/>
            </a:lnSpc>
          </a:pPr>
          <a:r>
            <a:rPr lang="kk-KZ" sz="1400" b="1" dirty="0" smtClean="0">
              <a:ln w="12700" cmpd="sng">
                <a:solidFill>
                  <a:schemeClr val="accent4"/>
                </a:solidFill>
                <a:prstDash val="solid"/>
              </a:ln>
              <a:solidFill>
                <a:srgbClr val="FF0000"/>
              </a:solidFill>
              <a:latin typeface="Times New Roman" pitchFamily="18" charset="0"/>
              <a:ea typeface="Times New Roman" panose="02020603050405020304" pitchFamily="18" charset="0"/>
              <a:cs typeface="Times New Roman" pitchFamily="18" charset="0"/>
            </a:rPr>
            <a:t>«Дүние жүзілік шаруашылық»</a:t>
          </a:r>
          <a:r>
            <a:rPr lang="kk-KZ" sz="1400" b="1" dirty="0" smtClean="0">
              <a:ln w="12700" cmpd="sng">
                <a:solidFill>
                  <a:schemeClr val="accent4"/>
                </a:solidFill>
                <a:prstDash val="solid"/>
              </a:ln>
              <a:solidFill>
                <a:srgbClr val="002060"/>
              </a:solidFill>
              <a:latin typeface="Times New Roman" pitchFamily="18" charset="0"/>
              <a:ea typeface="Times New Roman" panose="02020603050405020304" pitchFamily="18" charset="0"/>
              <a:cs typeface="Times New Roman" pitchFamily="18" charset="0"/>
            </a:rPr>
            <a:t> </a:t>
          </a:r>
        </a:p>
        <a:p>
          <a:pPr algn="l" fontAlgn="t">
            <a:lnSpc>
              <a:spcPct val="115000"/>
            </a:lnSpc>
          </a:pPr>
          <a:r>
            <a:rPr lang="kk-KZ" sz="1400" b="1" dirty="0" smtClean="0">
              <a:ln w="12700" cmpd="sng">
                <a:solidFill>
                  <a:schemeClr val="accent4"/>
                </a:solidFill>
                <a:prstDash val="solid"/>
              </a:ln>
              <a:solidFill>
                <a:srgbClr val="002060"/>
              </a:solidFill>
              <a:latin typeface="Times New Roman" pitchFamily="18" charset="0"/>
              <a:ea typeface="Times New Roman" panose="02020603050405020304" pitchFamily="18" charset="0"/>
              <a:cs typeface="Times New Roman" pitchFamily="18" charset="0"/>
            </a:rPr>
            <a:t>География пәнінен ашық сабақ </a:t>
          </a:r>
          <a:endParaRPr lang="ru-RU" sz="1400" b="1" dirty="0" smtClean="0">
            <a:ln w="12700" cmpd="sng">
              <a:solidFill>
                <a:schemeClr val="accent4"/>
              </a:solidFill>
              <a:prstDash val="solid"/>
            </a:ln>
            <a:solidFill>
              <a:srgbClr val="FF0000"/>
            </a:solidFill>
            <a:latin typeface="Times New Roman" pitchFamily="18" charset="0"/>
            <a:cs typeface="Times New Roman" pitchFamily="18" charset="0"/>
          </a:endParaRPr>
        </a:p>
        <a:p>
          <a:pPr marL="18287" algn="r" fontAlgn="t">
            <a:lnSpc>
              <a:spcPct val="100000"/>
            </a:lnSpc>
          </a:pPr>
          <a:r>
            <a:rPr lang="kk-KZ" sz="1400"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География пәнінің оқытушысы</a:t>
          </a:r>
        </a:p>
        <a:p>
          <a:pPr marL="18287" algn="r" fontAlgn="t">
            <a:lnSpc>
              <a:spcPct val="100000"/>
            </a:lnSpc>
          </a:pPr>
          <a:r>
            <a:rPr lang="kk-KZ" sz="1400" b="1" dirty="0" smtClean="0">
              <a:solidFill>
                <a:srgbClr val="002060"/>
              </a:solidFill>
              <a:latin typeface="Times New Roman" panose="02020603050405020304" pitchFamily="18" charset="0"/>
              <a:cs typeface="Times New Roman" panose="02020603050405020304" pitchFamily="18" charset="0"/>
            </a:rPr>
            <a:t>Жұман А.А </a:t>
          </a:r>
          <a:endParaRPr lang="ru-RU" sz="1400" b="1" dirty="0" smtClean="0">
            <a:solidFill>
              <a:srgbClr val="002060"/>
            </a:solidFill>
            <a:latin typeface="Arial" panose="020B0604020202020204" pitchFamily="34" charset="0"/>
          </a:endParaRPr>
        </a:p>
        <a:p>
          <a:endParaRPr lang="ru-RU" sz="1400" dirty="0"/>
        </a:p>
      </dgm:t>
    </dgm:pt>
    <dgm:pt modelId="{F2F9BA99-57AC-41FB-8C31-120F95E6566B}" type="parTrans" cxnId="{ACBD88D6-4E69-4E45-8778-DC1A1667C593}">
      <dgm:prSet/>
      <dgm:spPr/>
      <dgm:t>
        <a:bodyPr/>
        <a:lstStyle/>
        <a:p>
          <a:endParaRPr lang="ru-RU" sz="1400"/>
        </a:p>
      </dgm:t>
    </dgm:pt>
    <dgm:pt modelId="{FAF283C2-9031-4D32-8CB4-7FC607D13D00}" type="sibTrans" cxnId="{ACBD88D6-4E69-4E45-8778-DC1A1667C593}">
      <dgm:prSet/>
      <dgm:spPr/>
      <dgm:t>
        <a:bodyPr/>
        <a:lstStyle/>
        <a:p>
          <a:endParaRPr lang="ru-RU" sz="1400"/>
        </a:p>
      </dgm:t>
    </dgm:pt>
    <dgm:pt modelId="{C39ACEC2-6A43-4422-A854-BBFC72C7F2DE}" type="pres">
      <dgm:prSet presAssocID="{CC77EFE7-4BC0-4EF3-9311-195D956321F9}" presName="linear" presStyleCnt="0">
        <dgm:presLayoutVars>
          <dgm:animLvl val="lvl"/>
          <dgm:resizeHandles val="exact"/>
        </dgm:presLayoutVars>
      </dgm:prSet>
      <dgm:spPr/>
      <dgm:t>
        <a:bodyPr/>
        <a:lstStyle/>
        <a:p>
          <a:endParaRPr lang="ru-RU"/>
        </a:p>
      </dgm:t>
    </dgm:pt>
    <dgm:pt modelId="{10765991-C806-492F-B815-6ADBF7B88618}" type="pres">
      <dgm:prSet presAssocID="{3D0BDDD5-A16B-439A-A8E7-D55D161BF349}" presName="parentText" presStyleLbl="node1" presStyleIdx="0" presStyleCnt="1" custScaleY="523767" custLinFactNeighborX="389" custLinFactNeighborY="-15328">
        <dgm:presLayoutVars>
          <dgm:chMax val="0"/>
          <dgm:bulletEnabled val="1"/>
        </dgm:presLayoutVars>
      </dgm:prSet>
      <dgm:spPr/>
      <dgm:t>
        <a:bodyPr/>
        <a:lstStyle/>
        <a:p>
          <a:endParaRPr lang="ru-RU"/>
        </a:p>
      </dgm:t>
    </dgm:pt>
  </dgm:ptLst>
  <dgm:cxnLst>
    <dgm:cxn modelId="{7BBE05BB-B8A4-47E7-95B4-ADF62DC7B98B}" type="presOf" srcId="{3D0BDDD5-A16B-439A-A8E7-D55D161BF349}" destId="{10765991-C806-492F-B815-6ADBF7B88618}" srcOrd="0" destOrd="0" presId="urn:microsoft.com/office/officeart/2005/8/layout/vList2"/>
    <dgm:cxn modelId="{C13E14C4-A5D3-4FAB-9609-7FD4E66D1486}" type="presOf" srcId="{CC77EFE7-4BC0-4EF3-9311-195D956321F9}" destId="{C39ACEC2-6A43-4422-A854-BBFC72C7F2DE}" srcOrd="0" destOrd="0" presId="urn:microsoft.com/office/officeart/2005/8/layout/vList2"/>
    <dgm:cxn modelId="{ACBD88D6-4E69-4E45-8778-DC1A1667C593}" srcId="{CC77EFE7-4BC0-4EF3-9311-195D956321F9}" destId="{3D0BDDD5-A16B-439A-A8E7-D55D161BF349}" srcOrd="0" destOrd="0" parTransId="{F2F9BA99-57AC-41FB-8C31-120F95E6566B}" sibTransId="{FAF283C2-9031-4D32-8CB4-7FC607D13D00}"/>
    <dgm:cxn modelId="{E0F44C52-27C9-4EAD-914A-20F3FEAC14C9}" type="presParOf" srcId="{C39ACEC2-6A43-4422-A854-BBFC72C7F2DE}" destId="{10765991-C806-492F-B815-6ADBF7B88618}" srcOrd="0" destOrd="0" presId="urn:microsoft.com/office/officeart/2005/8/layout/vList2"/>
  </dgm:cxnLst>
  <dgm:bg/>
  <dgm:whole/>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Blocks">
  <dgm:title val=""/>
  <dgm:desc val=""/>
  <dgm:catLst>
    <dgm:cat type="picture" pri="12000"/>
    <dgm:cat type="pictureconvert" pri="12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varLst>
    <dgm:choose name="Name1">
      <dgm:if name="Name2" axis="ch" ptType="node" func="cnt" op="gt" val="5">
        <dgm:choose name="Name3">
          <dgm:if name="Name4" func="var" arg="dir" op="equ" val="norm">
            <dgm:alg type="snake">
              <dgm:param type="grDir" val="bL"/>
              <dgm:param type="bkpt" val="fixed"/>
              <dgm:param type="bkPtFixedVal" val="3"/>
              <dgm:param type="off" val="off"/>
              <dgm:param type="horzAlign" val="r"/>
              <dgm:param type="vertAlign" val="b"/>
            </dgm:alg>
          </dgm:if>
          <dgm:else name="Name5">
            <dgm:alg type="snake">
              <dgm:param type="grDir" val="bR"/>
              <dgm:param type="bkpt" val="fixed"/>
              <dgm:param type="bkPtFixedVal" val="3"/>
              <dgm:param type="off" val="off"/>
              <dgm:param type="horzAlign" val="l"/>
              <dgm:param type="vertAlign" val="b"/>
            </dgm:alg>
          </dgm:else>
        </dgm:choose>
      </dgm:if>
      <dgm:else name="Name6">
        <dgm:choose name="Name7">
          <dgm:if name="Name8" func="var" arg="dir" op="equ" val="norm">
            <dgm:alg type="snake">
              <dgm:param type="grDir" val="bL"/>
              <dgm:param type="bkpt" val="fixed"/>
              <dgm:param type="bkPtFixedVal" val="2"/>
              <dgm:param type="off" val="off"/>
              <dgm:param type="horzAlign" val="r"/>
              <dgm:param type="vertAlign" val="b"/>
            </dgm:alg>
          </dgm:if>
          <dgm:else name="Name9">
            <dgm:alg type="snake">
              <dgm:param type="grDir" val="bR"/>
              <dgm:param type="bkpt" val="fixed"/>
              <dgm:param type="bkPtFixedVal" val="2"/>
              <dgm:param type="off" val="off"/>
              <dgm:param type="horzAlign" val="l"/>
              <dgm:param type="vertAlign" val="b"/>
            </dgm:alg>
          </dgm:else>
        </dgm:choose>
      </dgm:else>
    </dgm:choose>
    <dgm:shape xmlns:r="http://schemas.openxmlformats.org/officeDocument/2006/relationships" r:blip="">
      <dgm:adjLst/>
    </dgm:shape>
    <dgm:constrLst>
      <dgm:constr type="alignOff" val="1"/>
      <dgm:constr type="primFontSz" for="des" ptType="node" op="equ" val="65"/>
      <dgm:constr type="w" for="ch" forName="composite" refType="w"/>
      <dgm:constr type="h" for="ch" forName="composite" refType="h"/>
      <dgm:constr type="sp" refType="w" refFor="ch" refForName="composite" op="equ" fact="0.113"/>
      <dgm:constr type="w" for="ch" forName="sibTrans" refType="w" refFor="ch" refForName="composite" op="equ" fact="0.0001"/>
      <dgm:constr type="h" for="ch" forName="sibTrans" refType="w" refFor="ch" refForName="sibTrans" op="equ"/>
    </dgm:constrLst>
    <dgm:forEach name="nodesForEach" axis="ch" ptType="node">
      <dgm:layoutNode name="composite">
        <dgm:alg type="composite">
          <dgm:param type="ar" val="1.2"/>
        </dgm:alg>
        <dgm:shape xmlns:r="http://schemas.openxmlformats.org/officeDocument/2006/relationships" r:blip="">
          <dgm:adjLst/>
        </dgm:shape>
        <dgm:choose name="Name10">
          <dgm:if name="Name11" func="var" arg="dir" op="equ" val="norm">
            <dgm:constrLst>
              <dgm:constr type="l" for="ch" forName="Image" refType="w" refFor="ch" refForName="Image" fact="0.2"/>
              <dgm:constr type="t" for="ch" forName="Image" refType="h" fact="0"/>
              <dgm:constr type="h" for="ch" forName="Image" refType="h"/>
              <dgm:constr type="w" for="ch" forName="Image" refType="h" refFor="ch" refForName="Image" op="equ"/>
              <dgm:constr type="l" for="ch" forName="Parent" refType="w" fact="0"/>
              <dgm:constr type="t" for="ch" forName="Parent" refType="h" fact="0"/>
              <dgm:constr type="w" for="ch" forName="Parent" refType="h" refFor="ch" refForName="Image" op="equ" fact="0.2"/>
              <dgm:constr type="h" for="ch" forName="Parent" refType="h" refFor="ch" refForName="Image" op="equ"/>
            </dgm:constrLst>
          </dgm:if>
          <dgm:else name="Name12">
            <dgm:constrLst>
              <dgm:constr type="l" for="ch" forName="Image" refType="w" fact="0"/>
              <dgm:constr type="t" for="ch" forName="Image" refType="h" fact="0"/>
              <dgm:constr type="h" for="ch" forName="Image" refType="h"/>
              <dgm:constr type="w" for="ch" forName="Image" refType="h" refFor="ch" refForName="Image" op="equ"/>
              <dgm:constr type="l" for="ch" forName="Parent" refType="w" refFor="ch" refForName="Image"/>
              <dgm:constr type="t" for="ch" forName="Parent" refType="h" fact="0"/>
              <dgm:constr type="w" for="ch" forName="Parent" refType="w" refFor="ch" refForName="Image" fact="0.2"/>
              <dgm:constr type="h" for="ch" forName="Parent" refType="h" refFor="ch" refForName="Image"/>
            </dgm:constrLst>
          </dgm:else>
        </dgm:choose>
        <dgm:layoutNode name="Image" styleLbl="alignNode1">
          <dgm:alg type="sp"/>
          <dgm:shape xmlns:r="http://schemas.openxmlformats.org/officeDocument/2006/relationships" type="rect" r:blip="" blipPhldr="1">
            <dgm:adjLst/>
          </dgm:shape>
          <dgm:presOf/>
        </dgm:layoutNode>
        <dgm:layoutNode name="Parent" styleLbl="revTx">
          <dgm:varLst>
            <dgm:bulletEnabled val="1"/>
          </dgm:varLst>
          <dgm:alg type="tx">
            <dgm:param type="parTxLTRAlign" val="l"/>
            <dgm:param type="txAnchorVert" val="b"/>
            <dgm:param type="txAnchorVertCh" val="b"/>
            <dgm:param type="autoTxRot" val="grav"/>
          </dgm:alg>
          <dgm:choose name="Name13">
            <dgm:if name="Name14" func="var" arg="dir" op="equ" val="norm">
              <dgm:shape xmlns:r="http://schemas.openxmlformats.org/officeDocument/2006/relationships" rot="270" type="rect" r:blip="">
                <dgm:adjLst/>
              </dgm:shape>
            </dgm:if>
            <dgm:else name="Name15">
              <dgm:shape xmlns:r="http://schemas.openxmlformats.org/officeDocument/2006/relationships" rot="90" type="rect" r:blip="">
                <dgm:adjLst/>
              </dgm:shape>
            </dgm:else>
          </dgm:choose>
          <dgm:presOf axis="desOr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078E18-3D09-4A29-912F-7C493F95AE26}" type="datetimeFigureOut">
              <a:rPr lang="ru-RU" smtClean="0"/>
              <a:pPr/>
              <a:t>18.05.2020</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7C73B-79A4-43CC-A650-96E1D28B5A4E}" type="slidenum">
              <a:rPr lang="ru-RU" smtClean="0"/>
              <a:pPr/>
              <a:t>‹#›</a:t>
            </a:fld>
            <a:endParaRPr lang="ru-RU"/>
          </a:p>
        </p:txBody>
      </p:sp>
    </p:spTree>
    <p:extLst>
      <p:ext uri="{BB962C8B-B14F-4D97-AF65-F5344CB8AC3E}">
        <p14:creationId xmlns="" xmlns:p14="http://schemas.microsoft.com/office/powerpoint/2010/main" val="716159444"/>
      </p:ext>
    </p:extLst>
  </p:cSld>
  <p:clrMap bg1="lt1" tx1="dk1" bg2="lt2" tx2="dk2" accent1="accent1" accent2="accent2" accent3="accent3" accent4="accent4" accent5="accent5" accent6="accent6" hlink="hlink" folHlink="folHlink"/>
  <p:notesStyle>
    <a:lvl1pPr marL="0" algn="l" defTabSz="914378" rtl="0" eaLnBrk="1" latinLnBrk="0" hangingPunct="1">
      <a:defRPr sz="1200" kern="1200">
        <a:solidFill>
          <a:schemeClr val="tx1"/>
        </a:solidFill>
        <a:latin typeface="+mn-lt"/>
        <a:ea typeface="+mn-ea"/>
        <a:cs typeface="+mn-cs"/>
      </a:defRPr>
    </a:lvl1pPr>
    <a:lvl2pPr marL="457189" algn="l" defTabSz="914378" rtl="0" eaLnBrk="1" latinLnBrk="0" hangingPunct="1">
      <a:defRPr sz="1200" kern="1200">
        <a:solidFill>
          <a:schemeClr val="tx1"/>
        </a:solidFill>
        <a:latin typeface="+mn-lt"/>
        <a:ea typeface="+mn-ea"/>
        <a:cs typeface="+mn-cs"/>
      </a:defRPr>
    </a:lvl2pPr>
    <a:lvl3pPr marL="914378" algn="l" defTabSz="914378" rtl="0" eaLnBrk="1" latinLnBrk="0" hangingPunct="1">
      <a:defRPr sz="1200" kern="1200">
        <a:solidFill>
          <a:schemeClr val="tx1"/>
        </a:solidFill>
        <a:latin typeface="+mn-lt"/>
        <a:ea typeface="+mn-ea"/>
        <a:cs typeface="+mn-cs"/>
      </a:defRPr>
    </a:lvl3pPr>
    <a:lvl4pPr marL="1371566" algn="l" defTabSz="914378" rtl="0" eaLnBrk="1" latinLnBrk="0" hangingPunct="1">
      <a:defRPr sz="1200" kern="1200">
        <a:solidFill>
          <a:schemeClr val="tx1"/>
        </a:solidFill>
        <a:latin typeface="+mn-lt"/>
        <a:ea typeface="+mn-ea"/>
        <a:cs typeface="+mn-cs"/>
      </a:defRPr>
    </a:lvl4pPr>
    <a:lvl5pPr marL="1828754" algn="l" defTabSz="914378" rtl="0" eaLnBrk="1" latinLnBrk="0" hangingPunct="1">
      <a:defRPr sz="1200" kern="1200">
        <a:solidFill>
          <a:schemeClr val="tx1"/>
        </a:solidFill>
        <a:latin typeface="+mn-lt"/>
        <a:ea typeface="+mn-ea"/>
        <a:cs typeface="+mn-cs"/>
      </a:defRPr>
    </a:lvl5pPr>
    <a:lvl6pPr marL="2285943" algn="l" defTabSz="914378" rtl="0" eaLnBrk="1" latinLnBrk="0" hangingPunct="1">
      <a:defRPr sz="1200" kern="1200">
        <a:solidFill>
          <a:schemeClr val="tx1"/>
        </a:solidFill>
        <a:latin typeface="+mn-lt"/>
        <a:ea typeface="+mn-ea"/>
        <a:cs typeface="+mn-cs"/>
      </a:defRPr>
    </a:lvl6pPr>
    <a:lvl7pPr marL="2743132" algn="l" defTabSz="914378" rtl="0" eaLnBrk="1" latinLnBrk="0" hangingPunct="1">
      <a:defRPr sz="1200" kern="1200">
        <a:solidFill>
          <a:schemeClr val="tx1"/>
        </a:solidFill>
        <a:latin typeface="+mn-lt"/>
        <a:ea typeface="+mn-ea"/>
        <a:cs typeface="+mn-cs"/>
      </a:defRPr>
    </a:lvl7pPr>
    <a:lvl8pPr marL="3200320" algn="l" defTabSz="914378" rtl="0" eaLnBrk="1" latinLnBrk="0" hangingPunct="1">
      <a:defRPr sz="1200" kern="1200">
        <a:solidFill>
          <a:schemeClr val="tx1"/>
        </a:solidFill>
        <a:latin typeface="+mn-lt"/>
        <a:ea typeface="+mn-ea"/>
        <a:cs typeface="+mn-cs"/>
      </a:defRPr>
    </a:lvl8pPr>
    <a:lvl9pPr marL="3657509" algn="l" defTabSz="914378"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138588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363045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1"/>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1" y="274641"/>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4251092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750662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2"/>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2744232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6197601"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637196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2" y="1535113"/>
            <a:ext cx="5386917"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26539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12012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1592439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2" y="273050"/>
            <a:ext cx="4011084"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2" y="1435103"/>
            <a:ext cx="4011084" cy="4691063"/>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95866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ru-RU"/>
          </a:p>
        </p:txBody>
      </p:sp>
      <p:sp>
        <p:nvSpPr>
          <p:cNvPr id="4" name="Текст 3"/>
          <p:cNvSpPr>
            <a:spLocks noGrp="1"/>
          </p:cNvSpPr>
          <p:nvPr>
            <p:ph type="body" sz="half" idx="2"/>
          </p:nvPr>
        </p:nvSpPr>
        <p:spPr>
          <a:xfrm>
            <a:off x="2389717" y="5367339"/>
            <a:ext cx="7315200" cy="804862"/>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331554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8000">
              <a:srgbClr val="E3EBF5"/>
            </a:gs>
            <a:gs pos="2900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a:prstGeom prst="rect">
            <a:avLst/>
          </a:prstGeom>
        </p:spPr>
        <p:txBody>
          <a:bodyPr vert="horz" lIns="91438" tIns="45719" rIns="91438" bIns="45719"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3"/>
            <a:ext cx="10972800" cy="4525963"/>
          </a:xfrm>
          <a:prstGeom prst="rect">
            <a:avLst/>
          </a:prstGeom>
        </p:spPr>
        <p:txBody>
          <a:bodyPr vert="horz" lIns="91438" tIns="45719" rIns="91438" bIns="45719"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1" y="6356353"/>
            <a:ext cx="2844800" cy="365125"/>
          </a:xfrm>
          <a:prstGeom prst="rect">
            <a:avLst/>
          </a:prstGeom>
        </p:spPr>
        <p:txBody>
          <a:bodyPr vert="horz" lIns="91438" tIns="45719" rIns="91438" bIns="45719" rtlCol="0" anchor="ctr"/>
          <a:lstStyle>
            <a:lvl1pPr algn="l">
              <a:defRPr sz="1200">
                <a:solidFill>
                  <a:schemeClr val="tx1">
                    <a:tint val="75000"/>
                  </a:schemeClr>
                </a:solidFill>
              </a:defRPr>
            </a:lvl1pPr>
          </a:lstStyle>
          <a:p>
            <a:fld id="{B4C71EC6-210F-42DE-9C53-41977AD35B3D}" type="datetimeFigureOut">
              <a:rPr lang="ru-RU" smtClean="0">
                <a:solidFill>
                  <a:prstClr val="black">
                    <a:tint val="75000"/>
                  </a:prstClr>
                </a:solidFill>
              </a:rPr>
              <a:pPr/>
              <a:t>18.05.2020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1" y="6356353"/>
            <a:ext cx="3860800" cy="365125"/>
          </a:xfrm>
          <a:prstGeom prst="rect">
            <a:avLst/>
          </a:prstGeom>
        </p:spPr>
        <p:txBody>
          <a:bodyPr vert="horz" lIns="91438" tIns="45719" rIns="91438" bIns="45719"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3"/>
            <a:ext cx="2844800" cy="365125"/>
          </a:xfrm>
          <a:prstGeom prst="rect">
            <a:avLst/>
          </a:prstGeom>
        </p:spPr>
        <p:txBody>
          <a:bodyPr vert="horz" lIns="91438" tIns="45719" rIns="91438" bIns="45719" rtlCol="0" anchor="ctr"/>
          <a:lstStyle>
            <a:lvl1pPr algn="r">
              <a:defRPr sz="1200">
                <a:solidFill>
                  <a:schemeClr val="tx1">
                    <a:tint val="75000"/>
                  </a:schemeClr>
                </a:solidFill>
              </a:defRPr>
            </a:lvl1pPr>
          </a:lstStyle>
          <a:p>
            <a:fld id="{B19B0651-EE4F-4900-A07F-96A6BFA9D0F0}"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89936686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378" rtl="0" eaLnBrk="1" latinLnBrk="0" hangingPunct="1">
        <a:spcBef>
          <a:spcPct val="0"/>
        </a:spcBef>
        <a:buNone/>
        <a:defRPr sz="4400" kern="1200">
          <a:solidFill>
            <a:schemeClr val="tx1"/>
          </a:solidFill>
          <a:latin typeface="+mj-lt"/>
          <a:ea typeface="+mj-ea"/>
          <a:cs typeface="+mj-cs"/>
        </a:defRPr>
      </a:lvl1pPr>
    </p:titleStyle>
    <p:bodyStyle>
      <a:lvl1pPr marL="342892" indent="-342892" algn="l" defTabSz="91437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51.jpeg"/><Relationship Id="rId13" Type="http://schemas.openxmlformats.org/officeDocument/2006/relationships/image" Target="../media/image56.jpeg"/><Relationship Id="rId18" Type="http://schemas.openxmlformats.org/officeDocument/2006/relationships/diagramQuickStyle" Target="../diagrams/quickStyle3.xml"/><Relationship Id="rId3" Type="http://schemas.openxmlformats.org/officeDocument/2006/relationships/image" Target="../media/image49.jpeg"/><Relationship Id="rId7" Type="http://schemas.openxmlformats.org/officeDocument/2006/relationships/diagramColors" Target="../diagrams/colors2.xml"/><Relationship Id="rId12" Type="http://schemas.openxmlformats.org/officeDocument/2006/relationships/image" Target="../media/image55.jpeg"/><Relationship Id="rId17" Type="http://schemas.openxmlformats.org/officeDocument/2006/relationships/diagramLayout" Target="../diagrams/layout3.xml"/><Relationship Id="rId2" Type="http://schemas.openxmlformats.org/officeDocument/2006/relationships/image" Target="../media/image48.png"/><Relationship Id="rId16"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image" Target="../media/image54.jpeg"/><Relationship Id="rId24" Type="http://schemas.microsoft.com/office/2007/relationships/diagramDrawing" Target="../diagrams/drawing1.xml"/><Relationship Id="rId5" Type="http://schemas.openxmlformats.org/officeDocument/2006/relationships/diagramLayout" Target="../diagrams/layout2.xml"/><Relationship Id="rId15" Type="http://schemas.openxmlformats.org/officeDocument/2006/relationships/image" Target="../media/image58.jpeg"/><Relationship Id="rId10" Type="http://schemas.openxmlformats.org/officeDocument/2006/relationships/image" Target="../media/image53.jpeg"/><Relationship Id="rId19" Type="http://schemas.openxmlformats.org/officeDocument/2006/relationships/diagramColors" Target="../diagrams/colors3.xml"/><Relationship Id="rId4" Type="http://schemas.openxmlformats.org/officeDocument/2006/relationships/diagramData" Target="../diagrams/data2.xml"/><Relationship Id="rId9" Type="http://schemas.openxmlformats.org/officeDocument/2006/relationships/image" Target="../media/image52.jpeg"/><Relationship Id="rId14" Type="http://schemas.openxmlformats.org/officeDocument/2006/relationships/image" Target="../media/image57.jpeg"/></Relationships>
</file>

<file path=ppt/slides/_rels/slide11.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60.jpeg"/><Relationship Id="rId7" Type="http://schemas.openxmlformats.org/officeDocument/2006/relationships/diagramColors" Target="../diagrams/colors4.xml"/><Relationship Id="rId2" Type="http://schemas.openxmlformats.org/officeDocument/2006/relationships/image" Target="../media/image59.jpeg"/><Relationship Id="rId1" Type="http://schemas.openxmlformats.org/officeDocument/2006/relationships/slideLayout" Target="../slideLayouts/slideLayout2.xml"/><Relationship Id="rId6" Type="http://schemas.openxmlformats.org/officeDocument/2006/relationships/diagramQuickStyle" Target="../diagrams/quickStyle4.xml"/><Relationship Id="rId11" Type="http://schemas.openxmlformats.org/officeDocument/2006/relationships/image" Target="../media/image64.jpeg"/><Relationship Id="rId5" Type="http://schemas.openxmlformats.org/officeDocument/2006/relationships/diagramLayout" Target="../diagrams/layout4.xml"/><Relationship Id="rId10" Type="http://schemas.openxmlformats.org/officeDocument/2006/relationships/image" Target="../media/image63.jpeg"/><Relationship Id="rId4" Type="http://schemas.openxmlformats.org/officeDocument/2006/relationships/diagramData" Target="../diagrams/data4.xml"/><Relationship Id="rId9" Type="http://schemas.openxmlformats.org/officeDocument/2006/relationships/image" Target="../media/image62.jpeg"/></Relationships>
</file>

<file path=ppt/slides/_rels/slide12.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6.jpeg"/><Relationship Id="rId7" Type="http://schemas.openxmlformats.org/officeDocument/2006/relationships/image" Target="../media/image70.jpeg"/><Relationship Id="rId12" Type="http://schemas.openxmlformats.org/officeDocument/2006/relationships/image" Target="../media/image75.jpeg"/><Relationship Id="rId2" Type="http://schemas.openxmlformats.org/officeDocument/2006/relationships/image" Target="../media/image65.jpeg"/><Relationship Id="rId1" Type="http://schemas.openxmlformats.org/officeDocument/2006/relationships/slideLayout" Target="../slideLayouts/slideLayout2.xml"/><Relationship Id="rId6" Type="http://schemas.openxmlformats.org/officeDocument/2006/relationships/image" Target="../media/image69.jpeg"/><Relationship Id="rId11" Type="http://schemas.openxmlformats.org/officeDocument/2006/relationships/image" Target="../media/image74.jpeg"/><Relationship Id="rId5" Type="http://schemas.openxmlformats.org/officeDocument/2006/relationships/image" Target="../media/image68.jpeg"/><Relationship Id="rId10" Type="http://schemas.openxmlformats.org/officeDocument/2006/relationships/image" Target="../media/image73.jpeg"/><Relationship Id="rId4" Type="http://schemas.openxmlformats.org/officeDocument/2006/relationships/image" Target="../media/image67.jpeg"/><Relationship Id="rId9" Type="http://schemas.openxmlformats.org/officeDocument/2006/relationships/image" Target="../media/image7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3.jpeg"/><Relationship Id="rId7" Type="http://schemas.openxmlformats.org/officeDocument/2006/relationships/diagramColors" Target="../diagrams/colors1.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7.jpeg"/><Relationship Id="rId5" Type="http://schemas.openxmlformats.org/officeDocument/2006/relationships/diagramLayout" Target="../diagrams/layout1.xml"/><Relationship Id="rId10" Type="http://schemas.openxmlformats.org/officeDocument/2006/relationships/image" Target="../media/image16.jpeg"/><Relationship Id="rId4" Type="http://schemas.openxmlformats.org/officeDocument/2006/relationships/diagramData" Target="../diagrams/data1.xml"/><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7.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 Id="rId9" Type="http://schemas.openxmlformats.org/officeDocument/2006/relationships/image" Target="../media/image35.jpeg"/></Relationships>
</file>

<file path=ppt/slides/_rels/slide8.xml.rels><?xml version="1.0" encoding="UTF-8" standalone="yes"?>
<Relationships xmlns="http://schemas.openxmlformats.org/package/2006/relationships"><Relationship Id="rId3" Type="http://schemas.openxmlformats.org/officeDocument/2006/relationships/image" Target="../media/image37.jpeg"/><Relationship Id="rId7" Type="http://schemas.openxmlformats.org/officeDocument/2006/relationships/image" Target="../media/image41.jpeg"/><Relationship Id="rId2" Type="http://schemas.openxmlformats.org/officeDocument/2006/relationships/image" Target="../media/image36.jpe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ttps://avatars.mds.yandex.net/get-zen_doc/118017/pub_5b0e6afc184f0900a952df6c_5b0e6b918c8be33a7124d044/scale_1200"/>
          <p:cNvPicPr>
            <a:picLocks noChangeAspect="1" noChangeArrowheads="1"/>
          </p:cNvPicPr>
          <p:nvPr/>
        </p:nvPicPr>
        <p:blipFill rotWithShape="1">
          <a:blip r:embed="rId2">
            <a:extLst>
              <a:ext uri="{BEBA8EAE-BF5A-486C-A8C5-ECC9F3942E4B}">
                <a14:imgProps xmlns="" xmlns:a14="http://schemas.microsoft.com/office/drawing/2010/main">
                  <a14:imgLayer r:embed="rId3">
                    <a14:imgEffect>
                      <a14:brightnessContrast contrast="40000"/>
                    </a14:imgEffect>
                  </a14:imgLayer>
                </a14:imgProps>
              </a:ext>
              <a:ext uri="{28A0092B-C50C-407E-A947-70E740481C1C}">
                <a14:useLocalDpi xmlns="" xmlns:a14="http://schemas.microsoft.com/office/drawing/2010/main" val="0"/>
              </a:ext>
            </a:extLst>
          </a:blip>
          <a:srcRect t="6783" b="7826"/>
          <a:stretch/>
        </p:blipFill>
        <p:spPr bwMode="auto">
          <a:xfrm>
            <a:off x="828136" y="457200"/>
            <a:ext cx="10873117" cy="6116128"/>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4" name="Заголовок 1"/>
          <p:cNvSpPr>
            <a:spLocks noGrp="1"/>
          </p:cNvSpPr>
          <p:nvPr>
            <p:ph type="title"/>
          </p:nvPr>
        </p:nvSpPr>
        <p:spPr>
          <a:xfrm>
            <a:off x="163901" y="4692769"/>
            <a:ext cx="6711351" cy="1217120"/>
          </a:xfrm>
        </p:spPr>
        <p:txBody>
          <a:bodyPr>
            <a:prstTxWarp prst="textPlain">
              <a:avLst>
                <a:gd name="adj" fmla="val 50420"/>
              </a:avLst>
            </a:prstTxWarp>
            <a:noAutofit/>
          </a:bodyPr>
          <a:lstStyle/>
          <a:p>
            <a:r>
              <a:rPr lang="kk-KZ"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
            </a:r>
            <a:br>
              <a:rPr lang="kk-KZ"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br>
            <a:r>
              <a:rPr lang="kk-KZ"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жалпы білім </a:t>
            </a:r>
            <a:r>
              <a:rPr lang="en-US"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 </a:t>
            </a:r>
            <a:r>
              <a:rPr lang="kk-KZ"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беретін </a:t>
            </a:r>
            <a:r>
              <a:rPr lang="en-US"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 </a:t>
            </a:r>
            <a:r>
              <a:rPr lang="kk-KZ" sz="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пәндерден  </a:t>
            </a:r>
            <a:endParaRPr lang="ru-RU" sz="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endParaRPr>
          </a:p>
        </p:txBody>
      </p:sp>
      <p:pic>
        <p:nvPicPr>
          <p:cNvPr id="5" name="Picture 2" descr="F:\Аркалық  политех эмблемасы.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9399" y="60383"/>
            <a:ext cx="2124205" cy="1543252"/>
          </a:xfrm>
          <a:prstGeom prst="ellipse">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7" name="Прямоугольник 6"/>
          <p:cNvSpPr/>
          <p:nvPr/>
        </p:nvSpPr>
        <p:spPr>
          <a:xfrm>
            <a:off x="8552436" y="6091052"/>
            <a:ext cx="3067345" cy="400110"/>
          </a:xfrm>
          <a:prstGeom prst="rect">
            <a:avLst/>
          </a:prstGeom>
        </p:spPr>
        <p:txBody>
          <a:bodyPr wrap="square" lIns="91438" tIns="45719" rIns="91438" bIns="45719">
            <a:spAutoFit/>
          </a:bodyPr>
          <a:lstStyle/>
          <a:p>
            <a:pPr algn="ctr"/>
            <a:r>
              <a:rPr lang="kk-KZ"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24.02 – 2.03.2020 ж</a:t>
            </a:r>
            <a:endParaRPr lang="ru-RU" sz="2000" dirty="0"/>
          </a:p>
        </p:txBody>
      </p:sp>
      <p:sp>
        <p:nvSpPr>
          <p:cNvPr id="8" name="Прямоугольник 7"/>
          <p:cNvSpPr/>
          <p:nvPr/>
        </p:nvSpPr>
        <p:spPr>
          <a:xfrm>
            <a:off x="7208285" y="5314667"/>
            <a:ext cx="2884621" cy="584775"/>
          </a:xfrm>
          <a:prstGeom prst="rect">
            <a:avLst/>
          </a:prstGeom>
        </p:spPr>
        <p:txBody>
          <a:bodyPr wrap="square" lIns="91438" tIns="45719" rIns="91438" bIns="45719">
            <a:spAutoFit/>
          </a:bodyPr>
          <a:lstStyle/>
          <a:p>
            <a:pPr algn="ctr"/>
            <a:r>
              <a:rPr lang="kk-KZ" sz="3200" b="1" cap="all" dirty="0" smtClean="0">
                <a:ln w="9000" cmpd="sng">
                  <a:solidFill>
                    <a:schemeClr val="accent4">
                      <a:shade val="50000"/>
                      <a:satMod val="120000"/>
                    </a:schemeClr>
                  </a:solidFill>
                  <a:prstDash val="solid"/>
                </a:ln>
                <a:solidFill>
                  <a:srgbClr val="FF0000"/>
                </a:soli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a:ea typeface="Times New Roman"/>
              </a:rPr>
              <a:t>апталық</a:t>
            </a:r>
            <a:endParaRPr lang="ru-RU" sz="3200" dirty="0"/>
          </a:p>
        </p:txBody>
      </p:sp>
      <p:sp>
        <p:nvSpPr>
          <p:cNvPr id="9" name="TextBox 8"/>
          <p:cNvSpPr txBox="1"/>
          <p:nvPr/>
        </p:nvSpPr>
        <p:spPr>
          <a:xfrm>
            <a:off x="1643658" y="200760"/>
            <a:ext cx="9363648" cy="461665"/>
          </a:xfrm>
          <a:prstGeom prst="rect">
            <a:avLst/>
          </a:prstGeom>
          <a:noFill/>
        </p:spPr>
        <p:txBody>
          <a:bodyPr wrap="square" lIns="91438" tIns="45719" rIns="91438" bIns="45719" rtlCol="0">
            <a:spAutoFit/>
          </a:bodyPr>
          <a:lstStyle/>
          <a:p>
            <a:pPr algn="ctr"/>
            <a:r>
              <a:rPr lang="kk-KZ" sz="2400" b="1" cap="all" dirty="0" smtClean="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«Арқалық политехникалық колледжі» КМҚК </a:t>
            </a:r>
            <a:endParaRPr lang="ru-RU" sz="2400" b="1" cap="all" dirty="0">
              <a:ln w="9000" cmpd="sng">
                <a:solidFill>
                  <a:schemeClr val="accent4">
                    <a:shade val="50000"/>
                    <a:satMod val="120000"/>
                  </a:schemeClr>
                </a:solidFill>
                <a:prstDash val="solid"/>
              </a:ln>
              <a:solidFill>
                <a:srgbClr val="C00000"/>
              </a:soli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6884036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s://krot.info/uploads/posts/2020-01/1579613710_2-p-strogie-foni-dlya-prezentatsii-3.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0"/>
            <a:ext cx="1218906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4" name="Picture 2" descr="https://avatars.mds.yandex.net/get-pdb/2365395/da8942d1-f6ce-4000-b411-9daff1165eb8/s1200"/>
          <p:cNvPicPr>
            <a:picLocks noChangeAspect="1" noChangeArrowheads="1"/>
          </p:cNvPicPr>
          <p:nvPr/>
        </p:nvPicPr>
        <p:blipFill>
          <a:blip r:embed="rId3" cstate="print">
            <a:lum bright="30000"/>
            <a:extLst>
              <a:ext uri="{28A0092B-C50C-407E-A947-70E740481C1C}">
                <a14:useLocalDpi xmlns="" xmlns:a14="http://schemas.microsoft.com/office/drawing/2010/main" val="0"/>
              </a:ext>
            </a:extLst>
          </a:blip>
          <a:srcRect/>
          <a:stretch>
            <a:fillRect/>
          </a:stretch>
        </p:blipFill>
        <p:spPr bwMode="auto">
          <a:xfrm>
            <a:off x="6743700" y="779217"/>
            <a:ext cx="3048931" cy="1788848"/>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Lst>
        </p:spPr>
      </p:pic>
      <p:sp>
        <p:nvSpPr>
          <p:cNvPr id="4" name="Прямоугольник 3"/>
          <p:cNvSpPr/>
          <p:nvPr/>
        </p:nvSpPr>
        <p:spPr>
          <a:xfrm>
            <a:off x="-1668841" y="5438576"/>
            <a:ext cx="6096000" cy="517065"/>
          </a:xfrm>
          <a:prstGeom prst="rect">
            <a:avLst/>
          </a:prstGeom>
        </p:spPr>
        <p:txBody>
          <a:bodyPr lIns="91438" tIns="45719" rIns="91438" bIns="45719">
            <a:spAutoFit/>
          </a:bodyPr>
          <a:lstStyle/>
          <a:p>
            <a:pPr fontAlgn="t">
              <a:lnSpc>
                <a:spcPct val="115000"/>
              </a:lnSpc>
            </a:pPr>
            <a:endParaRPr lang="ru-RU" sz="2400" dirty="0">
              <a:solidFill>
                <a:prstClr val="black"/>
              </a:solidFill>
              <a:latin typeface="Arial" panose="020B0604020202020204" pitchFamily="34" charset="0"/>
            </a:endParaRPr>
          </a:p>
        </p:txBody>
      </p:sp>
      <p:sp>
        <p:nvSpPr>
          <p:cNvPr id="8" name="Прямоугольник 7"/>
          <p:cNvSpPr/>
          <p:nvPr/>
        </p:nvSpPr>
        <p:spPr>
          <a:xfrm>
            <a:off x="-1496070" y="129092"/>
            <a:ext cx="11553936" cy="658640"/>
          </a:xfrm>
          <a:prstGeom prst="rect">
            <a:avLst/>
          </a:prstGeom>
        </p:spPr>
        <p:txBody>
          <a:bodyPr wrap="square" lIns="91438" tIns="45719" rIns="91438" bIns="45719">
            <a:spAutoFit/>
          </a:bodyPr>
          <a:lstStyle/>
          <a:p>
            <a:pPr algn="r">
              <a:lnSpc>
                <a:spcPct val="115000"/>
              </a:lnSpc>
            </a:pPr>
            <a:r>
              <a:rPr lang="kk-KZ" sz="1600" b="1" dirty="0" smtClean="0">
                <a:ln w="12700" cmpd="sng">
                  <a:solidFill>
                    <a:schemeClr val="accent4"/>
                  </a:solidFill>
                  <a:prstDash val="solid"/>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Тарих және қоғамдық пәндер оқытушылары </a:t>
            </a:r>
          </a:p>
          <a:p>
            <a:pPr algn="r">
              <a:lnSpc>
                <a:spcPct val="115000"/>
              </a:lnSpc>
            </a:pPr>
            <a:r>
              <a:rPr lang="kk-KZ" sz="1600" b="1" dirty="0" smtClean="0">
                <a:ln w="12700" cmpd="sng">
                  <a:solidFill>
                    <a:schemeClr val="accent4"/>
                  </a:solidFill>
                  <a:prstDash val="solid"/>
                </a:ln>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Әдемі Бисенгалиева және Эльмира Токаева </a:t>
            </a:r>
            <a:endParaRPr lang="ru-RU" sz="1600" b="1" dirty="0">
              <a:ln w="12700" cmpd="sng">
                <a:solidFill>
                  <a:schemeClr val="accent4"/>
                </a:solidFill>
                <a:prstDash val="solid"/>
              </a:ln>
              <a:solidFill>
                <a:srgbClr val="002060"/>
              </a:solidFill>
              <a:latin typeface="Arial" panose="020B0604020202020204" pitchFamily="34" charset="0"/>
            </a:endParaRPr>
          </a:p>
        </p:txBody>
      </p:sp>
      <p:graphicFrame>
        <p:nvGraphicFramePr>
          <p:cNvPr id="3" name="Схема 2"/>
          <p:cNvGraphicFramePr/>
          <p:nvPr>
            <p:extLst>
              <p:ext uri="{D42A27DB-BD31-4B8C-83A1-F6EECF244321}">
                <p14:modId xmlns="" xmlns:p14="http://schemas.microsoft.com/office/powerpoint/2010/main" val="3757882763"/>
              </p:ext>
            </p:extLst>
          </p:nvPr>
        </p:nvGraphicFramePr>
        <p:xfrm>
          <a:off x="9380676" y="-226215"/>
          <a:ext cx="2807211" cy="310926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Прямоугольник 12"/>
          <p:cNvSpPr/>
          <p:nvPr/>
        </p:nvSpPr>
        <p:spPr>
          <a:xfrm>
            <a:off x="7314190" y="902036"/>
            <a:ext cx="2699003" cy="800217"/>
          </a:xfrm>
          <a:prstGeom prst="rect">
            <a:avLst/>
          </a:prstGeom>
        </p:spPr>
        <p:txBody>
          <a:bodyPr wrap="square" lIns="91438" tIns="45719" rIns="91438" bIns="45719">
            <a:spAutoFit/>
          </a:bodyPr>
          <a:lstStyle/>
          <a:p>
            <a:pPr algn="ctr" fontAlgn="t">
              <a:lnSpc>
                <a:spcPct val="115000"/>
              </a:lnSpc>
            </a:pPr>
            <a:r>
              <a:rPr lang="kk-KZ" sz="2000" b="1" dirty="0">
                <a:ln w="12700" cmpd="sng">
                  <a:solidFill>
                    <a:schemeClr val="accent4"/>
                  </a:solidFill>
                  <a:prstDash val="solid"/>
                </a:ln>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«Ұлы дала тарихына саяхат» </a:t>
            </a:r>
            <a:endParaRPr lang="ru-RU" sz="2800" b="1" dirty="0">
              <a:ln w="12700" cmpd="sng">
                <a:solidFill>
                  <a:schemeClr val="accent4"/>
                </a:solidFill>
                <a:prstDash val="solid"/>
              </a:ln>
              <a:solidFill>
                <a:srgbClr val="7030A0"/>
              </a:solidFill>
              <a:latin typeface="Arial" panose="020B0604020202020204" pitchFamily="34" charset="0"/>
            </a:endParaRPr>
          </a:p>
        </p:txBody>
      </p:sp>
      <p:pic>
        <p:nvPicPr>
          <p:cNvPr id="1027" name="Picture 3" descr="D:\Адема документы\АПТАЛЫК ФОТОООО\IMG-20200302-WA0118.jpg"/>
          <p:cNvPicPr>
            <a:picLocks noChangeAspect="1" noChangeArrowheads="1"/>
          </p:cNvPicPr>
          <p:nvPr/>
        </p:nvPicPr>
        <p:blipFill>
          <a:blip r:embed="rId8" cstate="print"/>
          <a:srcRect/>
          <a:stretch>
            <a:fillRect/>
          </a:stretch>
        </p:blipFill>
        <p:spPr bwMode="auto">
          <a:xfrm>
            <a:off x="5976098" y="2653442"/>
            <a:ext cx="1986488" cy="1577351"/>
          </a:xfrm>
          <a:prstGeom prst="rect">
            <a:avLst/>
          </a:prstGeom>
          <a:ln>
            <a:noFill/>
          </a:ln>
          <a:effectLst>
            <a:outerShdw blurRad="190500" algn="tl" rotWithShape="0">
              <a:srgbClr val="000000">
                <a:alpha val="70000"/>
              </a:srgbClr>
            </a:outerShdw>
          </a:effectLst>
        </p:spPr>
      </p:pic>
      <p:pic>
        <p:nvPicPr>
          <p:cNvPr id="1028" name="Picture 4" descr="D:\Адема документы\АПТАЛЫК ФОТОООО\IMG-20200302-WA0212.jpg"/>
          <p:cNvPicPr>
            <a:picLocks noChangeAspect="1" noChangeArrowheads="1"/>
          </p:cNvPicPr>
          <p:nvPr/>
        </p:nvPicPr>
        <p:blipFill>
          <a:blip r:embed="rId9"/>
          <a:srcRect/>
          <a:stretch>
            <a:fillRect/>
          </a:stretch>
        </p:blipFill>
        <p:spPr bwMode="auto">
          <a:xfrm>
            <a:off x="8956252" y="4175039"/>
            <a:ext cx="3088217" cy="2483946"/>
          </a:xfrm>
          <a:prstGeom prst="rect">
            <a:avLst/>
          </a:prstGeom>
          <a:ln>
            <a:noFill/>
          </a:ln>
          <a:effectLst>
            <a:outerShdw blurRad="190500" algn="tl" rotWithShape="0">
              <a:srgbClr val="000000">
                <a:alpha val="70000"/>
              </a:srgbClr>
            </a:outerShdw>
          </a:effectLst>
        </p:spPr>
      </p:pic>
      <p:pic>
        <p:nvPicPr>
          <p:cNvPr id="1029" name="Picture 5" descr="D:\Адема документы\АПТАЛЫК ФОТОООО\IMG-20200302-WA0219.jpg"/>
          <p:cNvPicPr>
            <a:picLocks noChangeAspect="1" noChangeArrowheads="1"/>
          </p:cNvPicPr>
          <p:nvPr/>
        </p:nvPicPr>
        <p:blipFill>
          <a:blip r:embed="rId10"/>
          <a:srcRect t="15183" b="15707"/>
          <a:stretch>
            <a:fillRect/>
          </a:stretch>
        </p:blipFill>
        <p:spPr bwMode="auto">
          <a:xfrm>
            <a:off x="57150" y="981075"/>
            <a:ext cx="3464973" cy="2954901"/>
          </a:xfrm>
          <a:prstGeom prst="rect">
            <a:avLst/>
          </a:prstGeom>
          <a:ln>
            <a:noFill/>
          </a:ln>
          <a:effectLst>
            <a:outerShdw blurRad="190500" algn="tl" rotWithShape="0">
              <a:srgbClr val="000000">
                <a:alpha val="70000"/>
              </a:srgbClr>
            </a:outerShdw>
          </a:effectLst>
        </p:spPr>
      </p:pic>
      <p:pic>
        <p:nvPicPr>
          <p:cNvPr id="1030" name="Picture 6" descr="D:\Адема документы\АПТАЛЫК ФОТОООО\IMG-20200302-WA0221.jpg"/>
          <p:cNvPicPr>
            <a:picLocks noChangeAspect="1" noChangeArrowheads="1"/>
          </p:cNvPicPr>
          <p:nvPr/>
        </p:nvPicPr>
        <p:blipFill>
          <a:blip r:embed="rId11"/>
          <a:srcRect/>
          <a:stretch>
            <a:fillRect/>
          </a:stretch>
        </p:blipFill>
        <p:spPr bwMode="auto">
          <a:xfrm>
            <a:off x="6105525" y="4185857"/>
            <a:ext cx="2731241" cy="2493549"/>
          </a:xfrm>
          <a:prstGeom prst="rect">
            <a:avLst/>
          </a:prstGeom>
          <a:ln>
            <a:noFill/>
          </a:ln>
          <a:effectLst>
            <a:outerShdw blurRad="190500" algn="tl" rotWithShape="0">
              <a:srgbClr val="000000">
                <a:alpha val="70000"/>
              </a:srgbClr>
            </a:outerShdw>
          </a:effectLst>
        </p:spPr>
      </p:pic>
      <p:pic>
        <p:nvPicPr>
          <p:cNvPr id="1031" name="Picture 7" descr="D:\Адема документы\АПТАЛЫК ФОТОООО\IMG-20200302-WA0224.jpg"/>
          <p:cNvPicPr>
            <a:picLocks noChangeAspect="1" noChangeArrowheads="1"/>
          </p:cNvPicPr>
          <p:nvPr/>
        </p:nvPicPr>
        <p:blipFill>
          <a:blip r:embed="rId12"/>
          <a:srcRect l="23809" t="16270" r="12897" b="22090"/>
          <a:stretch>
            <a:fillRect/>
          </a:stretch>
        </p:blipFill>
        <p:spPr bwMode="auto">
          <a:xfrm>
            <a:off x="9944100" y="2428876"/>
            <a:ext cx="2075465" cy="1662132"/>
          </a:xfrm>
          <a:prstGeom prst="rect">
            <a:avLst/>
          </a:prstGeom>
          <a:ln>
            <a:noFill/>
          </a:ln>
          <a:effectLst>
            <a:outerShdw blurRad="190500" algn="tl" rotWithShape="0">
              <a:srgbClr val="000000">
                <a:alpha val="70000"/>
              </a:srgbClr>
            </a:outerShdw>
          </a:effectLst>
        </p:spPr>
      </p:pic>
      <p:pic>
        <p:nvPicPr>
          <p:cNvPr id="1032" name="Picture 8" descr="D:\Адема документы\АПТАЛЫК ФОТОООО\IMG-20200302-WA0227.jpg"/>
          <p:cNvPicPr>
            <a:picLocks noChangeAspect="1" noChangeArrowheads="1"/>
          </p:cNvPicPr>
          <p:nvPr/>
        </p:nvPicPr>
        <p:blipFill>
          <a:blip r:embed="rId13" cstate="print"/>
          <a:srcRect l="13750" r="8929"/>
          <a:stretch>
            <a:fillRect/>
          </a:stretch>
        </p:blipFill>
        <p:spPr bwMode="auto">
          <a:xfrm>
            <a:off x="3784451" y="2686050"/>
            <a:ext cx="2037495" cy="1507209"/>
          </a:xfrm>
          <a:prstGeom prst="rect">
            <a:avLst/>
          </a:prstGeom>
          <a:ln>
            <a:noFill/>
          </a:ln>
          <a:effectLst>
            <a:outerShdw blurRad="190500" algn="tl" rotWithShape="0">
              <a:srgbClr val="000000">
                <a:alpha val="70000"/>
              </a:srgbClr>
            </a:outerShdw>
          </a:effectLst>
        </p:spPr>
      </p:pic>
      <p:pic>
        <p:nvPicPr>
          <p:cNvPr id="1033" name="Picture 9" descr="D:\Адема документы\АПТАЛЫК ФОТОООО\IMG-20200302-WA0223.jpg"/>
          <p:cNvPicPr>
            <a:picLocks noChangeAspect="1" noChangeArrowheads="1"/>
          </p:cNvPicPr>
          <p:nvPr/>
        </p:nvPicPr>
        <p:blipFill>
          <a:blip r:embed="rId14" cstate="print"/>
          <a:srcRect/>
          <a:stretch>
            <a:fillRect/>
          </a:stretch>
        </p:blipFill>
        <p:spPr bwMode="auto">
          <a:xfrm>
            <a:off x="3810001" y="1030920"/>
            <a:ext cx="2658697" cy="1475402"/>
          </a:xfrm>
          <a:prstGeom prst="rect">
            <a:avLst/>
          </a:prstGeom>
          <a:ln>
            <a:noFill/>
          </a:ln>
          <a:effectLst>
            <a:outerShdw blurRad="190500" algn="tl" rotWithShape="0">
              <a:srgbClr val="000000">
                <a:alpha val="70000"/>
              </a:srgbClr>
            </a:outerShdw>
          </a:effectLst>
        </p:spPr>
      </p:pic>
      <p:pic>
        <p:nvPicPr>
          <p:cNvPr id="1026" name="Picture 2" descr="D:\Адема документы\АПТАЛЫК ФОТОООО\IMG-20200302-WA0115.jpg"/>
          <p:cNvPicPr>
            <a:picLocks noChangeAspect="1" noChangeArrowheads="1"/>
          </p:cNvPicPr>
          <p:nvPr/>
        </p:nvPicPr>
        <p:blipFill>
          <a:blip r:embed="rId15" cstate="print"/>
          <a:srcRect/>
          <a:stretch>
            <a:fillRect/>
          </a:stretch>
        </p:blipFill>
        <p:spPr bwMode="auto">
          <a:xfrm>
            <a:off x="8013401" y="2695575"/>
            <a:ext cx="1835004" cy="1475949"/>
          </a:xfrm>
          <a:prstGeom prst="rect">
            <a:avLst/>
          </a:prstGeom>
          <a:ln>
            <a:noFill/>
          </a:ln>
          <a:effectLst>
            <a:outerShdw blurRad="190500" algn="tl" rotWithShape="0">
              <a:srgbClr val="000000">
                <a:alpha val="70000"/>
              </a:srgbClr>
            </a:outerShdw>
          </a:effectLst>
        </p:spPr>
      </p:pic>
      <p:graphicFrame>
        <p:nvGraphicFramePr>
          <p:cNvPr id="21" name="Схема 20"/>
          <p:cNvGraphicFramePr/>
          <p:nvPr/>
        </p:nvGraphicFramePr>
        <p:xfrm>
          <a:off x="124164" y="0"/>
          <a:ext cx="5657511" cy="1019175"/>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
        <p:nvSpPr>
          <p:cNvPr id="18" name="Прямоугольник 17"/>
          <p:cNvSpPr/>
          <p:nvPr/>
        </p:nvSpPr>
        <p:spPr>
          <a:xfrm>
            <a:off x="47625" y="4104144"/>
            <a:ext cx="6096000"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kk-KZ" sz="1400" b="1" dirty="0" smtClean="0">
                <a:solidFill>
                  <a:srgbClr val="0070C0"/>
                </a:solidFill>
                <a:latin typeface="Times New Roman" pitchFamily="18" charset="0"/>
                <a:cs typeface="Times New Roman" pitchFamily="18" charset="0"/>
              </a:rPr>
              <a:t>27.02.2020 күні өте қызықты КВЕСТ ойыны өтті. Жалпы ойынға екі команда қатысты. Бірі колледждің жас оқытушылары, екінші   белсенді білім алушылар болды.  Квесттің құрылымы өте жақсы құрылған. Жалпы 7 бөлімнен тұрды. Таныстыруға  екі топта өте жақсы дайындалып келген. Өздерінг  қызықты  түрде таныстыра білді. Кезеңдер қызыққа толы. Мысалы,  фотосуретпен жұмыс ондағы ортақ суретті залдан іздеп табу, агенттер, әріптерден құралған қызықты сөз құрау,  қорқынышқа толы жәшіктен логикалық сұрақ алу, сол сұрақтың жауабын  жұмбақ кабинеттен қолмен ұстамай белгіленген уақытта әділ-қазыларға жеткізу, көшпенділер үйін берілген заттардан құрып шығу  т.б  қызықты тапсырмалардан тұрған квест ойыны білім алушылардың да, оқытушылардың көңілінен шықты.  </a:t>
            </a:r>
            <a:endParaRPr lang="ru-RU" sz="1400" b="1" dirty="0">
              <a:solidFill>
                <a:srgbClr val="0070C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31583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dropi.ru/img/uploads/2019-04-18/10_original.jpeg"/>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12194727" cy="685800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4" name="Рисунок 3"/>
          <p:cNvPicPr>
            <a:picLocks noChangeAspect="1"/>
          </p:cNvPicPr>
          <p:nvPr/>
        </p:nvPicPr>
        <p:blipFill rotWithShape="1">
          <a:blip r:embed="rId3">
            <a:extLst>
              <a:ext uri="{28A0092B-C50C-407E-A947-70E740481C1C}">
                <a14:useLocalDpi xmlns="" xmlns:a14="http://schemas.microsoft.com/office/drawing/2010/main" val="0"/>
              </a:ext>
            </a:extLst>
          </a:blip>
          <a:srcRect l="27398" t="44444" r="28231" b="42353"/>
          <a:stretch/>
        </p:blipFill>
        <p:spPr>
          <a:xfrm>
            <a:off x="177860" y="161363"/>
            <a:ext cx="1489575" cy="1962711"/>
          </a:xfrm>
          <a:prstGeom prst="rect">
            <a:avLst/>
          </a:prstGeom>
        </p:spPr>
      </p:pic>
      <p:graphicFrame>
        <p:nvGraphicFramePr>
          <p:cNvPr id="9" name="Схема 8"/>
          <p:cNvGraphicFramePr/>
          <p:nvPr/>
        </p:nvGraphicFramePr>
        <p:xfrm>
          <a:off x="1753499" y="363522"/>
          <a:ext cx="3560778" cy="14462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099" name="Picture 3" descr="D:\Адема документы\АПТАЛЫК ФОТОООО\IMG-20200229-WA0204.jpg"/>
          <p:cNvPicPr>
            <a:picLocks noChangeAspect="1" noChangeArrowheads="1"/>
          </p:cNvPicPr>
          <p:nvPr/>
        </p:nvPicPr>
        <p:blipFill>
          <a:blip r:embed="rId8"/>
          <a:srcRect/>
          <a:stretch>
            <a:fillRect/>
          </a:stretch>
        </p:blipFill>
        <p:spPr bwMode="auto">
          <a:xfrm>
            <a:off x="8453536" y="263672"/>
            <a:ext cx="3462570" cy="2860527"/>
          </a:xfrm>
          <a:prstGeom prst="rect">
            <a:avLst/>
          </a:prstGeom>
          <a:noFill/>
        </p:spPr>
      </p:pic>
      <p:pic>
        <p:nvPicPr>
          <p:cNvPr id="4100" name="Picture 4" descr="D:\Адема документы\АПТАЛЫК ФОТОООО\IMG-20200229-WA0224.jpg"/>
          <p:cNvPicPr>
            <a:picLocks noChangeAspect="1" noChangeArrowheads="1"/>
          </p:cNvPicPr>
          <p:nvPr/>
        </p:nvPicPr>
        <p:blipFill>
          <a:blip r:embed="rId9"/>
          <a:srcRect/>
          <a:stretch>
            <a:fillRect/>
          </a:stretch>
        </p:blipFill>
        <p:spPr bwMode="auto">
          <a:xfrm>
            <a:off x="5374433" y="914400"/>
            <a:ext cx="2930177" cy="2382325"/>
          </a:xfrm>
          <a:prstGeom prst="rect">
            <a:avLst/>
          </a:prstGeom>
          <a:noFill/>
        </p:spPr>
      </p:pic>
      <p:pic>
        <p:nvPicPr>
          <p:cNvPr id="4101" name="Picture 5" descr="D:\Адема документы\АПТАЛЫК ФОТОООО\IMG-20200229-WA0228.jpg"/>
          <p:cNvPicPr>
            <a:picLocks noChangeAspect="1" noChangeArrowheads="1"/>
          </p:cNvPicPr>
          <p:nvPr/>
        </p:nvPicPr>
        <p:blipFill>
          <a:blip r:embed="rId10"/>
          <a:srcRect b="24737"/>
          <a:stretch>
            <a:fillRect/>
          </a:stretch>
        </p:blipFill>
        <p:spPr bwMode="auto">
          <a:xfrm>
            <a:off x="5504994" y="3452327"/>
            <a:ext cx="2659218" cy="2668555"/>
          </a:xfrm>
          <a:prstGeom prst="rect">
            <a:avLst/>
          </a:prstGeom>
          <a:noFill/>
        </p:spPr>
      </p:pic>
      <p:pic>
        <p:nvPicPr>
          <p:cNvPr id="4102" name="Picture 6" descr="D:\Адема документы\АПТАЛЫК ФОТОООО\IMG-20200229-WA0239.jpg"/>
          <p:cNvPicPr>
            <a:picLocks noChangeAspect="1" noChangeArrowheads="1"/>
          </p:cNvPicPr>
          <p:nvPr/>
        </p:nvPicPr>
        <p:blipFill>
          <a:blip r:embed="rId11"/>
          <a:srcRect/>
          <a:stretch>
            <a:fillRect/>
          </a:stretch>
        </p:blipFill>
        <p:spPr bwMode="auto">
          <a:xfrm>
            <a:off x="279917" y="2397966"/>
            <a:ext cx="4982548" cy="4058817"/>
          </a:xfrm>
          <a:prstGeom prst="rect">
            <a:avLst/>
          </a:prstGeom>
          <a:noFill/>
        </p:spPr>
      </p:pic>
      <p:sp>
        <p:nvSpPr>
          <p:cNvPr id="13" name="Прямоугольник 12"/>
          <p:cNvSpPr/>
          <p:nvPr/>
        </p:nvSpPr>
        <p:spPr>
          <a:xfrm>
            <a:off x="8229599" y="3385245"/>
            <a:ext cx="3895725" cy="33239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n-US"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28.02.2020 күні </a:t>
            </a:r>
            <a:r>
              <a:rPr lang="kk-KZ" sz="1400" b="1" dirty="0" smtClean="0">
                <a:solidFill>
                  <a:srgbClr val="0070C0"/>
                </a:solidFill>
                <a:latin typeface="Times New Roman" panose="02020603050405020304" pitchFamily="18" charset="0"/>
                <a:ea typeface="Calibri"/>
                <a:cs typeface="Times New Roman" panose="02020603050405020304" pitchFamily="18" charset="0"/>
              </a:rPr>
              <a:t>ОП-17 тобында география пәнінің оқытушысы Жұман А.А география пәнінен “Дүниежүзілік шаруашылық” атты ашық сабақ өткізді. Сабақта топқа бөлу әдәсән қолданды. Топтарды жарыстыру мақсатында әр түрлі тапсырмалардан тұратын сабақтың құрылымы өте жақсы жасалған. Оқытушы өзінің білімділігін, ісмерлігін көрсетті. Тақырыпты өте жақсы, қызықты түсіндірді.  Жаңа технологиялық  әдістер көптеп пайдаланылды.  Білім алушыларға  логикалық,  әр түрлі деңгейде тапсырмалар берілді. Сабақта кескін картамен жұмыс өте жақсы жасалды. </a:t>
            </a:r>
            <a:endParaRPr lang="ru-RU" sz="1400" dirty="0">
              <a:solidFill>
                <a:srgbClr val="0070C0"/>
              </a:solidFill>
            </a:endParaRPr>
          </a:p>
        </p:txBody>
      </p:sp>
    </p:spTree>
    <p:extLst>
      <p:ext uri="{BB962C8B-B14F-4D97-AF65-F5344CB8AC3E}">
        <p14:creationId xmlns="" xmlns:p14="http://schemas.microsoft.com/office/powerpoint/2010/main" val="425469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файл\4.jpg"/>
          <p:cNvPicPr/>
          <p:nvPr/>
        </p:nvPicPr>
        <p:blipFill>
          <a:blip r:embed="rId2">
            <a:extLst>
              <a:ext uri="{28A0092B-C50C-407E-A947-70E740481C1C}">
                <a14:useLocalDpi xmlns="" xmlns:a14="http://schemas.microsoft.com/office/drawing/2010/main" val="0"/>
              </a:ext>
            </a:extLst>
          </a:blip>
          <a:srcRect/>
          <a:stretch>
            <a:fillRect/>
          </a:stretch>
        </p:blipFill>
        <p:spPr bwMode="auto">
          <a:xfrm>
            <a:off x="8972102" y="25855"/>
            <a:ext cx="1612890" cy="1364795"/>
          </a:xfrm>
          <a:prstGeom prst="rect">
            <a:avLst/>
          </a:prstGeom>
          <a:ln>
            <a:noFill/>
          </a:ln>
          <a:effectLst>
            <a:softEdge rad="112500"/>
          </a:effectLst>
        </p:spPr>
      </p:pic>
      <p:sp>
        <p:nvSpPr>
          <p:cNvPr id="6" name="Прямоугольник 5"/>
          <p:cNvSpPr/>
          <p:nvPr/>
        </p:nvSpPr>
        <p:spPr>
          <a:xfrm>
            <a:off x="3113314" y="38811"/>
            <a:ext cx="5812972" cy="835611"/>
          </a:xfrm>
          <a:prstGeom prst="rect">
            <a:avLst/>
          </a:prstGeom>
        </p:spPr>
        <p:txBody>
          <a:bodyPr wrap="square" lIns="91438" tIns="45719" rIns="91438" bIns="45719">
            <a:spAutoFit/>
          </a:bodyPr>
          <a:lstStyle/>
          <a:p>
            <a:pPr algn="ctr">
              <a:lnSpc>
                <a:spcPct val="115000"/>
              </a:lnSpc>
            </a:pPr>
            <a:r>
              <a:rPr lang="kk-KZ" sz="1400" b="1" cap="all" dirty="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a:ea typeface="Times New Roman"/>
                <a:cs typeface="Times New Roman"/>
              </a:rPr>
              <a:t>«Асыл сөзді іздесең Абайды оқы» </a:t>
            </a:r>
            <a:endParaRPr lang="kk-KZ" sz="1400" b="1" cap="all" dirty="0" smtClean="0">
              <a:ln w="9000" cmpd="sng">
                <a:solidFill>
                  <a:srgbClr val="8064A2">
                    <a:shade val="50000"/>
                    <a:satMod val="120000"/>
                  </a:srgbClr>
                </a:solidFill>
                <a:prstDash val="solid"/>
              </a:ln>
              <a:solidFill>
                <a:srgbClr val="FF0000"/>
              </a:solidFill>
              <a:effectLst>
                <a:reflection blurRad="12700" stA="28000" endPos="45000" dist="1000" dir="5400000" sy="-100000" algn="bl" rotWithShape="0"/>
              </a:effectLst>
              <a:latin typeface="Times New Roman"/>
              <a:ea typeface="Times New Roman"/>
              <a:cs typeface="Times New Roman"/>
            </a:endParaRPr>
          </a:p>
          <a:p>
            <a:pPr algn="ctr">
              <a:lnSpc>
                <a:spcPct val="115000"/>
              </a:lnSpc>
            </a:pPr>
            <a:r>
              <a:rPr lang="kk-KZ"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a:ea typeface="Times New Roman"/>
                <a:cs typeface="Times New Roman"/>
              </a:rPr>
              <a:t>Абай Құнанбаевтың 175 </a:t>
            </a:r>
            <a:r>
              <a:rPr lang="kk-KZ" sz="1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a:ea typeface="Times New Roman"/>
                <a:cs typeface="Times New Roman"/>
              </a:rPr>
              <a:t>жылдығына арналған </a:t>
            </a:r>
            <a:r>
              <a:rPr lang="kk-KZ" sz="1400" b="1" cap="all" dirty="0" smtClean="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a:ea typeface="Times New Roman"/>
                <a:cs typeface="Times New Roman"/>
              </a:rPr>
              <a:t>колледжішілік </a:t>
            </a:r>
            <a:r>
              <a:rPr lang="kk-KZ" sz="14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latin typeface="Times New Roman"/>
                <a:ea typeface="Times New Roman"/>
                <a:cs typeface="Times New Roman"/>
              </a:rPr>
              <a:t>байқау</a:t>
            </a:r>
            <a:endParaRPr lang="ru-RU" sz="1200" b="1" cap="all" dirty="0">
              <a:ln w="9000" cmpd="sng">
                <a:solidFill>
                  <a:srgbClr val="8064A2">
                    <a:shade val="50000"/>
                    <a:satMod val="120000"/>
                  </a:srgbClr>
                </a:solidFill>
                <a:prstDash val="solid"/>
              </a:ln>
              <a:gradFill>
                <a:gsLst>
                  <a:gs pos="0">
                    <a:srgbClr val="8064A2">
                      <a:shade val="20000"/>
                      <a:satMod val="245000"/>
                    </a:srgbClr>
                  </a:gs>
                  <a:gs pos="43000">
                    <a:srgbClr val="8064A2">
                      <a:satMod val="255000"/>
                    </a:srgbClr>
                  </a:gs>
                  <a:gs pos="48000">
                    <a:srgbClr val="8064A2">
                      <a:shade val="85000"/>
                      <a:satMod val="255000"/>
                    </a:srgbClr>
                  </a:gs>
                  <a:gs pos="100000">
                    <a:srgbClr val="8064A2">
                      <a:shade val="20000"/>
                      <a:satMod val="245000"/>
                    </a:srgbClr>
                  </a:gs>
                </a:gsLst>
                <a:lin ang="5400000"/>
              </a:gradFill>
              <a:effectLst>
                <a:reflection blurRad="12700" stA="28000" endPos="45000" dist="1000" dir="5400000" sy="-100000" algn="bl" rotWithShape="0"/>
              </a:effectLst>
              <a:ea typeface="Calibri"/>
              <a:cs typeface="Times New Roman"/>
            </a:endParaRPr>
          </a:p>
        </p:txBody>
      </p:sp>
      <p:sp>
        <p:nvSpPr>
          <p:cNvPr id="7" name="Прямоугольник 6"/>
          <p:cNvSpPr/>
          <p:nvPr/>
        </p:nvSpPr>
        <p:spPr>
          <a:xfrm>
            <a:off x="7892145" y="1410818"/>
            <a:ext cx="4299855" cy="517063"/>
          </a:xfrm>
          <a:prstGeom prst="rect">
            <a:avLst/>
          </a:prstGeom>
        </p:spPr>
        <p:txBody>
          <a:bodyPr wrap="square" lIns="91438" tIns="45719" rIns="91438" bIns="45719">
            <a:spAutoFit/>
          </a:bodyPr>
          <a:lstStyle/>
          <a:p>
            <a:pPr marL="20954" algn="r">
              <a:lnSpc>
                <a:spcPct val="115000"/>
              </a:lnSpc>
            </a:pPr>
            <a:r>
              <a:rPr lang="kk-KZ" sz="1200" b="1" dirty="0">
                <a:solidFill>
                  <a:srgbClr val="C00000"/>
                </a:solidFill>
                <a:latin typeface="Times New Roman" panose="02020603050405020304" pitchFamily="18" charset="0"/>
                <a:ea typeface="Times New Roman"/>
                <a:cs typeface="Times New Roman" panose="02020603050405020304" pitchFamily="18" charset="0"/>
              </a:rPr>
              <a:t>Қазақ тілі және әдебиеті пәнінің оқытушылары </a:t>
            </a:r>
            <a:endParaRPr lang="ru-RU" sz="1200" b="1" dirty="0">
              <a:solidFill>
                <a:srgbClr val="C00000"/>
              </a:solidFill>
              <a:latin typeface="Times New Roman" panose="02020603050405020304" pitchFamily="18" charset="0"/>
              <a:ea typeface="Calibri"/>
              <a:cs typeface="Times New Roman" panose="02020603050405020304" pitchFamily="18" charset="0"/>
            </a:endParaRPr>
          </a:p>
          <a:p>
            <a:pPr marL="20954" algn="r">
              <a:lnSpc>
                <a:spcPct val="115000"/>
              </a:lnSpc>
            </a:pPr>
            <a:r>
              <a:rPr lang="kk-KZ" sz="1200" b="1" dirty="0">
                <a:solidFill>
                  <a:srgbClr val="002060"/>
                </a:solidFill>
                <a:latin typeface="Times New Roman" panose="02020603050405020304" pitchFamily="18" charset="0"/>
                <a:ea typeface="Times New Roman"/>
                <a:cs typeface="Times New Roman" panose="02020603050405020304" pitchFamily="18" charset="0"/>
              </a:rPr>
              <a:t>Жиенбаева </a:t>
            </a:r>
            <a:r>
              <a:rPr lang="kk-KZ" sz="1200" b="1" dirty="0" smtClean="0">
                <a:solidFill>
                  <a:srgbClr val="002060"/>
                </a:solidFill>
                <a:latin typeface="Times New Roman" panose="02020603050405020304" pitchFamily="18" charset="0"/>
                <a:ea typeface="Times New Roman"/>
                <a:cs typeface="Times New Roman" panose="02020603050405020304" pitchFamily="18" charset="0"/>
              </a:rPr>
              <a:t>С.А, </a:t>
            </a:r>
            <a:r>
              <a:rPr lang="kk-KZ" sz="1200" b="1" dirty="0" smtClean="0">
                <a:solidFill>
                  <a:srgbClr val="002060"/>
                </a:solidFill>
                <a:latin typeface="Times New Roman" panose="02020603050405020304" pitchFamily="18" charset="0"/>
                <a:ea typeface="Calibri"/>
                <a:cs typeface="Times New Roman" panose="02020603050405020304" pitchFamily="18" charset="0"/>
              </a:rPr>
              <a:t>Балмашева Б.К </a:t>
            </a:r>
            <a:endParaRPr lang="ru-RU" sz="1200" b="1" dirty="0">
              <a:solidFill>
                <a:srgbClr val="002060"/>
              </a:solidFill>
              <a:latin typeface="Times New Roman" panose="02020603050405020304" pitchFamily="18" charset="0"/>
              <a:ea typeface="Calibri"/>
              <a:cs typeface="Times New Roman" panose="02020603050405020304" pitchFamily="18" charset="0"/>
            </a:endParaRPr>
          </a:p>
        </p:txBody>
      </p:sp>
      <p:pic>
        <p:nvPicPr>
          <p:cNvPr id="2051" name="Picture 3" descr="F:\IMG-20200221-WA0042.jpg"/>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t="29205" b="23720"/>
          <a:stretch/>
        </p:blipFill>
        <p:spPr bwMode="auto">
          <a:xfrm>
            <a:off x="10583066" y="-12245"/>
            <a:ext cx="1510958" cy="1431470"/>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pic>
        <p:nvPicPr>
          <p:cNvPr id="5122" name="Picture 2" descr="D:\Адема документы\АПТАЛЫК ФОТОООО\IMG_20200228_140339.jpg"/>
          <p:cNvPicPr>
            <a:picLocks noChangeAspect="1" noChangeArrowheads="1"/>
          </p:cNvPicPr>
          <p:nvPr/>
        </p:nvPicPr>
        <p:blipFill>
          <a:blip r:embed="rId4" cstate="print"/>
          <a:srcRect l="9519" t="9423" r="12308" b="33269"/>
          <a:stretch>
            <a:fillRect/>
          </a:stretch>
        </p:blipFill>
        <p:spPr bwMode="auto">
          <a:xfrm>
            <a:off x="9610725" y="1905780"/>
            <a:ext cx="2366681" cy="1892627"/>
          </a:xfrm>
          <a:prstGeom prst="rect">
            <a:avLst/>
          </a:prstGeom>
          <a:ln>
            <a:noFill/>
          </a:ln>
          <a:effectLst>
            <a:outerShdw blurRad="190500" algn="tl" rotWithShape="0">
              <a:srgbClr val="000000">
                <a:alpha val="70000"/>
              </a:srgbClr>
            </a:outerShdw>
          </a:effectLst>
        </p:spPr>
      </p:pic>
      <p:pic>
        <p:nvPicPr>
          <p:cNvPr id="5123" name="Picture 3" descr="D:\Адема документы\АПТАЛЫК ФОТОООО\IMG_20200228_141012.jpg"/>
          <p:cNvPicPr>
            <a:picLocks noChangeAspect="1" noChangeArrowheads="1"/>
          </p:cNvPicPr>
          <p:nvPr/>
        </p:nvPicPr>
        <p:blipFill>
          <a:blip r:embed="rId5" cstate="print"/>
          <a:srcRect l="14712" t="20962" r="11875" b="23269"/>
          <a:stretch>
            <a:fillRect/>
          </a:stretch>
        </p:blipFill>
        <p:spPr bwMode="auto">
          <a:xfrm>
            <a:off x="6896101" y="4991726"/>
            <a:ext cx="2503018" cy="1717460"/>
          </a:xfrm>
          <a:prstGeom prst="rect">
            <a:avLst/>
          </a:prstGeom>
          <a:ln>
            <a:noFill/>
          </a:ln>
          <a:effectLst>
            <a:outerShdw blurRad="190500" algn="tl" rotWithShape="0">
              <a:srgbClr val="000000">
                <a:alpha val="70000"/>
              </a:srgbClr>
            </a:outerShdw>
          </a:effectLst>
        </p:spPr>
      </p:pic>
      <p:pic>
        <p:nvPicPr>
          <p:cNvPr id="5124" name="Picture 4" descr="D:\Адема документы\АПТАЛЫК ФОТОООО\IMG_20200228_144923.jpg"/>
          <p:cNvPicPr>
            <a:picLocks noChangeAspect="1" noChangeArrowheads="1"/>
          </p:cNvPicPr>
          <p:nvPr/>
        </p:nvPicPr>
        <p:blipFill>
          <a:blip r:embed="rId6" cstate="print"/>
          <a:srcRect l="14279" t="19423" r="13894" b="23654"/>
          <a:stretch>
            <a:fillRect/>
          </a:stretch>
        </p:blipFill>
        <p:spPr bwMode="auto">
          <a:xfrm>
            <a:off x="7896225" y="1704975"/>
            <a:ext cx="1677080" cy="1757840"/>
          </a:xfrm>
          <a:prstGeom prst="rect">
            <a:avLst/>
          </a:prstGeom>
          <a:ln>
            <a:noFill/>
          </a:ln>
          <a:effectLst>
            <a:outerShdw blurRad="190500" algn="tl" rotWithShape="0">
              <a:srgbClr val="000000">
                <a:alpha val="70000"/>
              </a:srgbClr>
            </a:outerShdw>
          </a:effectLst>
        </p:spPr>
      </p:pic>
      <p:pic>
        <p:nvPicPr>
          <p:cNvPr id="5125" name="Picture 5" descr="D:\Адема документы\АПТАЛЫК ФОТОООО\IMG-20200228-WA0029.jpg"/>
          <p:cNvPicPr>
            <a:picLocks noChangeAspect="1" noChangeArrowheads="1"/>
          </p:cNvPicPr>
          <p:nvPr/>
        </p:nvPicPr>
        <p:blipFill>
          <a:blip r:embed="rId7" cstate="print"/>
          <a:srcRect t="30000" r="15156"/>
          <a:stretch>
            <a:fillRect/>
          </a:stretch>
        </p:blipFill>
        <p:spPr bwMode="auto">
          <a:xfrm>
            <a:off x="9667875" y="3894632"/>
            <a:ext cx="2322854" cy="1421015"/>
          </a:xfrm>
          <a:prstGeom prst="rect">
            <a:avLst/>
          </a:prstGeom>
          <a:ln>
            <a:noFill/>
          </a:ln>
          <a:effectLst>
            <a:outerShdw blurRad="190500" algn="tl" rotWithShape="0">
              <a:srgbClr val="000000">
                <a:alpha val="70000"/>
              </a:srgbClr>
            </a:outerShdw>
          </a:effectLst>
        </p:spPr>
      </p:pic>
      <p:pic>
        <p:nvPicPr>
          <p:cNvPr id="5126" name="Picture 6" descr="D:\Адема документы\АПТАЛЫК ФОТОООО\IMG-20200228-WA0031.jpg"/>
          <p:cNvPicPr>
            <a:picLocks noChangeAspect="1" noChangeArrowheads="1"/>
          </p:cNvPicPr>
          <p:nvPr/>
        </p:nvPicPr>
        <p:blipFill>
          <a:blip r:embed="rId8" cstate="print"/>
          <a:srcRect r="14219"/>
          <a:stretch>
            <a:fillRect/>
          </a:stretch>
        </p:blipFill>
        <p:spPr bwMode="auto">
          <a:xfrm>
            <a:off x="9448801" y="5295916"/>
            <a:ext cx="2524460" cy="1455056"/>
          </a:xfrm>
          <a:prstGeom prst="rect">
            <a:avLst/>
          </a:prstGeom>
          <a:ln>
            <a:noFill/>
          </a:ln>
          <a:effectLst>
            <a:outerShdw blurRad="190500" algn="tl" rotWithShape="0">
              <a:srgbClr val="000000">
                <a:alpha val="70000"/>
              </a:srgbClr>
            </a:outerShdw>
          </a:effectLst>
        </p:spPr>
      </p:pic>
      <p:pic>
        <p:nvPicPr>
          <p:cNvPr id="5127" name="Picture 7" descr="D:\Адема документы\АПТАЛЫК ФОТОООО\IMG-20200228-WA0049.jpg"/>
          <p:cNvPicPr>
            <a:picLocks noChangeAspect="1" noChangeArrowheads="1"/>
          </p:cNvPicPr>
          <p:nvPr/>
        </p:nvPicPr>
        <p:blipFill>
          <a:blip r:embed="rId9" cstate="print"/>
          <a:srcRect/>
          <a:stretch>
            <a:fillRect/>
          </a:stretch>
        </p:blipFill>
        <p:spPr bwMode="auto">
          <a:xfrm>
            <a:off x="7096125" y="3609975"/>
            <a:ext cx="2296416" cy="1268552"/>
          </a:xfrm>
          <a:prstGeom prst="rect">
            <a:avLst/>
          </a:prstGeom>
          <a:ln>
            <a:noFill/>
          </a:ln>
          <a:effectLst>
            <a:outerShdw blurRad="190500" algn="tl" rotWithShape="0">
              <a:srgbClr val="000000">
                <a:alpha val="70000"/>
              </a:srgbClr>
            </a:outerShdw>
          </a:effectLst>
        </p:spPr>
      </p:pic>
      <p:pic>
        <p:nvPicPr>
          <p:cNvPr id="5128" name="Picture 8" descr="D:\Адема документы\АПТАЛЫК ФОТОООО\IMG-20200228-WA0053.jpg"/>
          <p:cNvPicPr>
            <a:picLocks noChangeAspect="1" noChangeArrowheads="1"/>
          </p:cNvPicPr>
          <p:nvPr/>
        </p:nvPicPr>
        <p:blipFill>
          <a:blip r:embed="rId10"/>
          <a:srcRect/>
          <a:stretch>
            <a:fillRect/>
          </a:stretch>
        </p:blipFill>
        <p:spPr bwMode="auto">
          <a:xfrm>
            <a:off x="142252" y="1866900"/>
            <a:ext cx="3025672" cy="1567729"/>
          </a:xfrm>
          <a:prstGeom prst="rect">
            <a:avLst/>
          </a:prstGeom>
          <a:ln>
            <a:noFill/>
          </a:ln>
          <a:effectLst>
            <a:outerShdw blurRad="190500" algn="tl" rotWithShape="0">
              <a:srgbClr val="000000">
                <a:alpha val="70000"/>
              </a:srgbClr>
            </a:outerShdw>
          </a:effectLst>
        </p:spPr>
      </p:pic>
      <p:pic>
        <p:nvPicPr>
          <p:cNvPr id="5129" name="Picture 9" descr="D:\Адема документы\АПТАЛЫК ФОТОООО\IMG-20200228-WA0054.jpg"/>
          <p:cNvPicPr>
            <a:picLocks noChangeAspect="1" noChangeArrowheads="1"/>
          </p:cNvPicPr>
          <p:nvPr/>
        </p:nvPicPr>
        <p:blipFill>
          <a:blip r:embed="rId11"/>
          <a:srcRect/>
          <a:stretch>
            <a:fillRect/>
          </a:stretch>
        </p:blipFill>
        <p:spPr bwMode="auto">
          <a:xfrm>
            <a:off x="3492765" y="817848"/>
            <a:ext cx="4104926" cy="2447441"/>
          </a:xfrm>
          <a:prstGeom prst="rect">
            <a:avLst/>
          </a:prstGeom>
          <a:ln>
            <a:noFill/>
          </a:ln>
          <a:effectLst>
            <a:outerShdw blurRad="190500" algn="tl" rotWithShape="0">
              <a:srgbClr val="000000">
                <a:alpha val="70000"/>
              </a:srgbClr>
            </a:outerShdw>
          </a:effectLst>
        </p:spPr>
      </p:pic>
      <p:pic>
        <p:nvPicPr>
          <p:cNvPr id="5130" name="Picture 10" descr="D:\Адема документы\АПТАЛЫК ФОТОООО\IMG-20200228-WA0050.jpg"/>
          <p:cNvPicPr>
            <a:picLocks noChangeAspect="1" noChangeArrowheads="1"/>
          </p:cNvPicPr>
          <p:nvPr/>
        </p:nvPicPr>
        <p:blipFill>
          <a:blip r:embed="rId12"/>
          <a:srcRect l="4838" r="29432"/>
          <a:stretch>
            <a:fillRect/>
          </a:stretch>
        </p:blipFill>
        <p:spPr bwMode="auto">
          <a:xfrm>
            <a:off x="113017" y="-4281"/>
            <a:ext cx="3068814" cy="1862224"/>
          </a:xfrm>
          <a:prstGeom prst="rect">
            <a:avLst/>
          </a:prstGeom>
          <a:ln>
            <a:noFill/>
          </a:ln>
          <a:effectLst>
            <a:outerShdw blurRad="190500" algn="tl" rotWithShape="0">
              <a:srgbClr val="000000">
                <a:alpha val="70000"/>
              </a:srgbClr>
            </a:outerShdw>
          </a:effectLst>
        </p:spPr>
      </p:pic>
      <p:sp>
        <p:nvSpPr>
          <p:cNvPr id="16" name="Прямоугольник 15"/>
          <p:cNvSpPr/>
          <p:nvPr/>
        </p:nvSpPr>
        <p:spPr>
          <a:xfrm>
            <a:off x="57150" y="3467100"/>
            <a:ext cx="6915150" cy="332398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r>
              <a:rPr lang="kk-KZ" sz="1400" b="1" dirty="0" smtClean="0">
                <a:solidFill>
                  <a:srgbClr val="002060"/>
                </a:solidFill>
                <a:latin typeface="Times New Roman" panose="02020603050405020304" pitchFamily="18" charset="0"/>
                <a:ea typeface="Times New Roman"/>
                <a:cs typeface="Times New Roman" panose="02020603050405020304" pitchFamily="18" charset="0"/>
              </a:rPr>
              <a:t>28.02.2020 күні апталықтың бір ерекшелігі болып табылатын  Абай атамыздың 175 жылдығына арналған үлкен іс-шара “Асыл сөзді іздесең Абайды оқы” атты колледжішілік байқау болды. Байқауды Қазақ тілі мен әдебиеті пәнінің оқытушылары және </a:t>
            </a:r>
            <a:r>
              <a:rPr lang="kk-KZ" sz="1400" b="1" dirty="0" smtClean="0">
                <a:solidFill>
                  <a:srgbClr val="C00000"/>
                </a:solidFill>
                <a:latin typeface="Times New Roman"/>
                <a:ea typeface="Times New Roman"/>
                <a:cs typeface="Times New Roman"/>
              </a:rPr>
              <a:t>«Art_team» </a:t>
            </a:r>
            <a:r>
              <a:rPr lang="kk-KZ" sz="1400" b="1" dirty="0" smtClean="0">
                <a:solidFill>
                  <a:srgbClr val="002060"/>
                </a:solidFill>
                <a:latin typeface="Times New Roman"/>
                <a:ea typeface="Times New Roman"/>
                <a:cs typeface="Times New Roman"/>
              </a:rPr>
              <a:t>АРК Жастар ісі жөніндегі комитеті бірігіп өткізді. Байқауға барлық топтардан  Абайды сүйіп оқитын білім алушылар қатысты. Іс –шара колледж мәжіліс залында ауқымды түрде өтті. Байқауға Арқалық қалалықө тілдер бөлімінен әдіскерлер және </a:t>
            </a:r>
            <a:r>
              <a:rPr lang="ru-RU" sz="1400" b="1" dirty="0" smtClean="0">
                <a:solidFill>
                  <a:srgbClr val="002060"/>
                </a:solidFill>
                <a:latin typeface="Times New Roman"/>
                <a:ea typeface="Times New Roman"/>
                <a:cs typeface="Times New Roman"/>
              </a:rPr>
              <a:t>№</a:t>
            </a:r>
            <a:r>
              <a:rPr lang="kk-KZ" sz="1400" b="1" dirty="0" smtClean="0">
                <a:solidFill>
                  <a:srgbClr val="002060"/>
                </a:solidFill>
                <a:latin typeface="Times New Roman"/>
                <a:ea typeface="Times New Roman"/>
                <a:cs typeface="Times New Roman"/>
              </a:rPr>
              <a:t>2 облыстық әмбебап кітапханасының қызметкерлері келіп қатысты. Абай атамызға арналған үлкен көрме жасалды. Байқауға қатысқан қатысушылар өте жақсы дайындықпен келіп, өздерін жоғары деңгейде көрсетті. Соның ішінде озық шыққан Ф-21 тобының білім алушысы Өмірзақ Эльмира  жеңіске жетті. Байқау жалпы 3 бөлімнен тұрды. Бірінші ақынымыздың өмірбаянынан сұрақтар қойылды. Екінші Абай атымыздың өлеңдерін жатқа оқу. Үшінші ақынның қара сөздері  жатқа  айтылды. Іс-шараның ерекшелігі  Абай атамызға арналған қойылым болды. Сонымен қатар, әндері орындалды. Жалпы іс-шара өте жоғары деңгейде өтті. </a:t>
            </a:r>
            <a:endParaRPr lang="ru-RU" sz="1400" dirty="0"/>
          </a:p>
        </p:txBody>
      </p:sp>
    </p:spTree>
    <p:extLst>
      <p:ext uri="{BB962C8B-B14F-4D97-AF65-F5344CB8AC3E}">
        <p14:creationId xmlns="" xmlns:p14="http://schemas.microsoft.com/office/powerpoint/2010/main" val="2579105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anim calcmode="lin" valueType="num">
                                      <p:cBhvr>
                                        <p:cTn id="17" dur="500" fill="hold"/>
                                        <p:tgtEl>
                                          <p:spTgt spid="2051"/>
                                        </p:tgtEl>
                                        <p:attrNameLst>
                                          <p:attrName>ppt_w</p:attrName>
                                        </p:attrNameLst>
                                      </p:cBhvr>
                                      <p:tavLst>
                                        <p:tav tm="0">
                                          <p:val>
                                            <p:fltVal val="0"/>
                                          </p:val>
                                        </p:tav>
                                        <p:tav tm="100000">
                                          <p:val>
                                            <p:strVal val="#ppt_w"/>
                                          </p:val>
                                        </p:tav>
                                      </p:tavLst>
                                    </p:anim>
                                    <p:anim calcmode="lin" valueType="num">
                                      <p:cBhvr>
                                        <p:cTn id="18" dur="500" fill="hold"/>
                                        <p:tgtEl>
                                          <p:spTgt spid="2051"/>
                                        </p:tgtEl>
                                        <p:attrNameLst>
                                          <p:attrName>ppt_h</p:attrName>
                                        </p:attrNameLst>
                                      </p:cBhvr>
                                      <p:tavLst>
                                        <p:tav tm="0">
                                          <p:val>
                                            <p:fltVal val="0"/>
                                          </p:val>
                                        </p:tav>
                                        <p:tav tm="100000">
                                          <p:val>
                                            <p:strVal val="#ppt_h"/>
                                          </p:val>
                                        </p:tav>
                                      </p:tavLst>
                                    </p:anim>
                                    <p:animEffect transition="in" filter="fade">
                                      <p:cBhvr>
                                        <p:cTn id="19" dur="500"/>
                                        <p:tgtEl>
                                          <p:spTgt spid="205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ppt_w</p:attrName>
                                        </p:attrNameLst>
                                      </p:cBhvr>
                                      <p:tavLst>
                                        <p:tav tm="0">
                                          <p:val>
                                            <p:fltVal val="0"/>
                                          </p:val>
                                        </p:tav>
                                        <p:tav tm="100000">
                                          <p:val>
                                            <p:strVal val="#ppt_w"/>
                                          </p:val>
                                        </p:tav>
                                      </p:tavLst>
                                    </p:anim>
                                    <p:anim calcmode="lin" valueType="num">
                                      <p:cBhvr>
                                        <p:cTn id="23" dur="500" fill="hold"/>
                                        <p:tgtEl>
                                          <p:spTgt spid="6"/>
                                        </p:tgtEl>
                                        <p:attrNameLst>
                                          <p:attrName>ppt_h</p:attrName>
                                        </p:attrNameLst>
                                      </p:cBhvr>
                                      <p:tavLst>
                                        <p:tav tm="0">
                                          <p:val>
                                            <p:fltVal val="0"/>
                                          </p:val>
                                        </p:tav>
                                        <p:tav tm="100000">
                                          <p:val>
                                            <p:strVal val="#ppt_h"/>
                                          </p:val>
                                        </p:tav>
                                      </p:tavLst>
                                    </p:anim>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79679" y="719376"/>
            <a:ext cx="7901640" cy="4525963"/>
          </a:xfrm>
        </p:spPr>
        <p:txBody>
          <a:bodyPr>
            <a:normAutofit/>
          </a:bodyPr>
          <a:lstStyle/>
          <a:p>
            <a:pPr>
              <a:buNone/>
            </a:pPr>
            <a:r>
              <a:rPr lang="ru-RU" sz="2000" b="1" dirty="0" err="1" smtClean="0">
                <a:solidFill>
                  <a:srgbClr val="C00000"/>
                </a:solidFill>
                <a:latin typeface="Times New Roman" pitchFamily="18" charset="0"/>
                <a:cs typeface="Times New Roman" pitchFamily="18" charset="0"/>
              </a:rPr>
              <a:t>Мақсаты:</a:t>
            </a:r>
            <a:endParaRPr lang="ru-RU" sz="2000" b="1" dirty="0" smtClean="0">
              <a:solidFill>
                <a:srgbClr val="C00000"/>
              </a:solidFill>
              <a:latin typeface="Times New Roman" pitchFamily="18" charset="0"/>
              <a:cs typeface="Times New Roman" pitchFamily="18" charset="0"/>
            </a:endParaRPr>
          </a:p>
          <a:p>
            <a:r>
              <a:rPr lang="ru-RU" sz="2000" b="1" i="1" dirty="0" err="1" smtClean="0">
                <a:solidFill>
                  <a:srgbClr val="0070C0"/>
                </a:solidFill>
                <a:latin typeface="Times New Roman" pitchFamily="18" charset="0"/>
                <a:cs typeface="Times New Roman" pitchFamily="18" charset="0"/>
              </a:rPr>
              <a:t>Оқытудың жаңа технологияларын</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қолданып,</a:t>
            </a:r>
            <a:r>
              <a:rPr lang="ru-RU" sz="2000" b="1" i="1" dirty="0" smtClean="0">
                <a:solidFill>
                  <a:srgbClr val="0070C0"/>
                </a:solidFill>
                <a:latin typeface="Times New Roman" pitchFamily="18" charset="0"/>
                <a:cs typeface="Times New Roman" pitchFamily="18" charset="0"/>
              </a:rPr>
              <a:t> </a:t>
            </a:r>
            <a:r>
              <a:rPr lang="kk-KZ" sz="2000" b="1" i="1" dirty="0" smtClean="0">
                <a:solidFill>
                  <a:srgbClr val="0070C0"/>
                </a:solidFill>
                <a:latin typeface="Times New Roman" pitchFamily="18" charset="0"/>
                <a:cs typeface="Times New Roman" pitchFamily="18" charset="0"/>
              </a:rPr>
              <a:t>білім алушылардың </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танымдық белсенділігін</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көтеру;</a:t>
            </a:r>
            <a:endParaRPr lang="ru-RU" sz="2000" b="1" i="1" dirty="0" smtClean="0">
              <a:solidFill>
                <a:srgbClr val="0070C0"/>
              </a:solidFill>
              <a:latin typeface="Times New Roman" pitchFamily="18" charset="0"/>
              <a:cs typeface="Times New Roman" pitchFamily="18" charset="0"/>
            </a:endParaRPr>
          </a:p>
          <a:p>
            <a:r>
              <a:rPr lang="ru-RU" sz="2000" b="1" i="1" dirty="0" err="1" smtClean="0">
                <a:solidFill>
                  <a:srgbClr val="0070C0"/>
                </a:solidFill>
                <a:latin typeface="Times New Roman" pitchFamily="18" charset="0"/>
                <a:cs typeface="Times New Roman" pitchFamily="18" charset="0"/>
              </a:rPr>
              <a:t>Колледждегі</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жалпы</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білім</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беретін</a:t>
            </a:r>
            <a:r>
              <a:rPr lang="ru-RU" sz="2000" b="1" i="1" dirty="0" smtClean="0">
                <a:solidFill>
                  <a:srgbClr val="0070C0"/>
                </a:solidFill>
                <a:latin typeface="Times New Roman" pitchFamily="18" charset="0"/>
                <a:cs typeface="Times New Roman" pitchFamily="18" charset="0"/>
              </a:rPr>
              <a:t> </a:t>
            </a:r>
            <a:r>
              <a:rPr lang="ru-RU" sz="2000" b="1" i="1" dirty="0" err="1" smtClean="0">
                <a:solidFill>
                  <a:srgbClr val="0070C0"/>
                </a:solidFill>
                <a:latin typeface="Times New Roman" pitchFamily="18" charset="0"/>
                <a:cs typeface="Times New Roman" pitchFamily="18" charset="0"/>
              </a:rPr>
              <a:t>пәндердің кәсіби шығармашылығын таныту</a:t>
            </a:r>
            <a:endParaRPr lang="ru-RU" sz="2000" b="1" i="1" dirty="0" smtClean="0">
              <a:solidFill>
                <a:srgbClr val="0070C0"/>
              </a:solidFill>
              <a:latin typeface="Times New Roman" pitchFamily="18" charset="0"/>
              <a:cs typeface="Times New Roman" pitchFamily="18" charset="0"/>
            </a:endParaRPr>
          </a:p>
          <a:p>
            <a:r>
              <a:rPr lang="kk-KZ" sz="2000" b="1" i="1" dirty="0" smtClean="0">
                <a:solidFill>
                  <a:srgbClr val="0070C0"/>
                </a:solidFill>
                <a:latin typeface="Times New Roman" pitchFamily="18" charset="0"/>
                <a:cs typeface="Times New Roman" pitchFamily="18" charset="0"/>
              </a:rPr>
              <a:t>Білім алушыларға жан-жақты білім бере отырып, пән бойынша іс-шаралар сапасын арттыру</a:t>
            </a:r>
            <a:endParaRPr lang="ru-RU" sz="2000" b="1" i="1" dirty="0" smtClean="0">
              <a:solidFill>
                <a:srgbClr val="0070C0"/>
              </a:solidFill>
              <a:latin typeface="Times New Roman" pitchFamily="18" charset="0"/>
              <a:cs typeface="Times New Roman" pitchFamily="18" charset="0"/>
            </a:endParaRPr>
          </a:p>
          <a:p>
            <a:endParaRPr lang="ru-RU" sz="2000" dirty="0">
              <a:latin typeface="Times New Roman" pitchFamily="18" charset="0"/>
              <a:cs typeface="Times New Roman" pitchFamily="18" charset="0"/>
            </a:endParaRPr>
          </a:p>
        </p:txBody>
      </p:sp>
      <p:sp>
        <p:nvSpPr>
          <p:cNvPr id="4" name="Прямоугольник 3"/>
          <p:cNvSpPr/>
          <p:nvPr/>
        </p:nvSpPr>
        <p:spPr>
          <a:xfrm>
            <a:off x="0" y="230209"/>
            <a:ext cx="9270521" cy="461663"/>
          </a:xfrm>
          <a:prstGeom prst="rect">
            <a:avLst/>
          </a:prstGeom>
        </p:spPr>
        <p:txBody>
          <a:bodyPr wrap="square" lIns="91438" tIns="45719" rIns="91438" bIns="45719">
            <a:spAutoFit/>
          </a:bodyPr>
          <a:lstStyle/>
          <a:p>
            <a:r>
              <a:rPr lang="en-US" sz="2400" b="1" cap="all" dirty="0" smtClean="0">
                <a:ln w="9000" cmpd="sng">
                  <a:solidFill>
                    <a:schemeClr val="accent4">
                      <a:shade val="50000"/>
                      <a:satMod val="120000"/>
                    </a:schemeClr>
                  </a:solidFill>
                  <a:prstDash val="solid"/>
                </a:ln>
                <a:solidFill>
                  <a:srgbClr val="C00000"/>
                </a:soli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rPr>
              <a:t>            </a:t>
            </a:r>
            <a:r>
              <a:rPr lang="ru-RU" sz="2400" b="1" dirty="0" err="1" smtClean="0">
                <a:solidFill>
                  <a:srgbClr val="C00000"/>
                </a:solidFill>
                <a:latin typeface="Times New Roman" pitchFamily="18" charset="0"/>
                <a:cs typeface="Times New Roman" pitchFamily="18" charset="0"/>
              </a:rPr>
              <a:t>Тақырыбы:</a:t>
            </a:r>
            <a:r>
              <a:rPr lang="en-US" sz="2400" b="1" dirty="0" smtClean="0">
                <a:solidFill>
                  <a:srgbClr val="C00000"/>
                </a:solidFill>
                <a:latin typeface="Times New Roman" pitchFamily="18" charset="0"/>
                <a:cs typeface="Times New Roman" pitchFamily="18" charset="0"/>
              </a:rPr>
              <a:t> </a:t>
            </a:r>
            <a:r>
              <a:rPr lang="kk-KZ" sz="2400" b="1" cap="all" dirty="0" smtClean="0">
                <a:ln w="9000" cmpd="sng">
                  <a:solidFill>
                    <a:schemeClr val="accent4">
                      <a:shade val="50000"/>
                      <a:satMod val="120000"/>
                    </a:schemeClr>
                  </a:solidFill>
                  <a:prstDash val="solid"/>
                </a:ln>
                <a:solidFill>
                  <a:srgbClr val="0070C0"/>
                </a:solidFill>
                <a:effectLst>
                  <a:glow rad="63500">
                    <a:schemeClr val="accent5">
                      <a:satMod val="175000"/>
                      <a:alpha val="40000"/>
                    </a:scheme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rPr>
              <a:t>«Ғылым өмірге қызмет етеді» </a:t>
            </a:r>
            <a:endParaRPr lang="ru-RU" sz="2400" b="1" dirty="0">
              <a:solidFill>
                <a:srgbClr val="0070C0"/>
              </a:solidFill>
              <a:latin typeface="Times New Roman" pitchFamily="18" charset="0"/>
              <a:cs typeface="Times New Roman" pitchFamily="18" charset="0"/>
            </a:endParaRPr>
          </a:p>
        </p:txBody>
      </p:sp>
      <p:pic>
        <p:nvPicPr>
          <p:cNvPr id="4098" name="Picture 2" descr="D:\Адема документы\АПТАЛЫК ФОТОООО\IMG-20200224-WA0012.jpg"/>
          <p:cNvPicPr>
            <a:picLocks noChangeAspect="1" noChangeArrowheads="1"/>
          </p:cNvPicPr>
          <p:nvPr/>
        </p:nvPicPr>
        <p:blipFill>
          <a:blip r:embed="rId2"/>
          <a:srcRect/>
          <a:stretch>
            <a:fillRect/>
          </a:stretch>
        </p:blipFill>
        <p:spPr bwMode="auto">
          <a:xfrm>
            <a:off x="3874530" y="3558746"/>
            <a:ext cx="4470400" cy="3039761"/>
          </a:xfrm>
          <a:prstGeom prst="rect">
            <a:avLst/>
          </a:prstGeom>
          <a:ln>
            <a:noFill/>
          </a:ln>
          <a:effectLst>
            <a:outerShdw blurRad="292100" dist="139700" dir="2700000" algn="tl" rotWithShape="0">
              <a:srgbClr val="333333">
                <a:alpha val="65000"/>
              </a:srgbClr>
            </a:outerShdw>
          </a:effectLst>
        </p:spPr>
      </p:pic>
      <p:pic>
        <p:nvPicPr>
          <p:cNvPr id="4099" name="Picture 3" descr="D:\Адема документы\АПТАЛЫК ФОТОООО\IMG-20200224-WA0004.jpg"/>
          <p:cNvPicPr>
            <a:picLocks noChangeAspect="1" noChangeArrowheads="1"/>
          </p:cNvPicPr>
          <p:nvPr/>
        </p:nvPicPr>
        <p:blipFill>
          <a:blip r:embed="rId3"/>
          <a:srcRect/>
          <a:stretch>
            <a:fillRect/>
          </a:stretch>
        </p:blipFill>
        <p:spPr bwMode="auto">
          <a:xfrm>
            <a:off x="8476736" y="3558746"/>
            <a:ext cx="3546388" cy="3044859"/>
          </a:xfrm>
          <a:prstGeom prst="rect">
            <a:avLst/>
          </a:prstGeom>
          <a:ln>
            <a:noFill/>
          </a:ln>
          <a:effectLst>
            <a:outerShdw blurRad="292100" dist="139700" dir="2700000" algn="tl" rotWithShape="0">
              <a:srgbClr val="333333">
                <a:alpha val="65000"/>
              </a:srgbClr>
            </a:outerShdw>
          </a:effectLst>
        </p:spPr>
      </p:pic>
      <p:pic>
        <p:nvPicPr>
          <p:cNvPr id="4100" name="Picture 4" descr="D:\Адема документы\АПТАЛЫК ФОТОООО\IMG-20200224-WA0101.jpg"/>
          <p:cNvPicPr>
            <a:picLocks noChangeAspect="1" noChangeArrowheads="1"/>
          </p:cNvPicPr>
          <p:nvPr/>
        </p:nvPicPr>
        <p:blipFill>
          <a:blip r:embed="rId4" cstate="print">
            <a:lum bright="10000"/>
          </a:blip>
          <a:srcRect/>
          <a:stretch>
            <a:fillRect/>
          </a:stretch>
        </p:blipFill>
        <p:spPr bwMode="auto">
          <a:xfrm>
            <a:off x="6969211" y="729043"/>
            <a:ext cx="2477301" cy="1878228"/>
          </a:xfrm>
          <a:prstGeom prst="rect">
            <a:avLst/>
          </a:prstGeom>
          <a:ln>
            <a:noFill/>
          </a:ln>
          <a:effectLst>
            <a:outerShdw blurRad="292100" dist="139700" dir="2700000" algn="tl" rotWithShape="0">
              <a:srgbClr val="333333">
                <a:alpha val="65000"/>
              </a:srgbClr>
            </a:outerShdw>
          </a:effectLst>
        </p:spPr>
      </p:pic>
      <p:pic>
        <p:nvPicPr>
          <p:cNvPr id="4101" name="Picture 5" descr="D:\Адема документы\АПТАЛЫК ФОТОООО\IMG-20200228-WA0143.jpg"/>
          <p:cNvPicPr>
            <a:picLocks noChangeAspect="1" noChangeArrowheads="1"/>
          </p:cNvPicPr>
          <p:nvPr/>
        </p:nvPicPr>
        <p:blipFill>
          <a:blip r:embed="rId5">
            <a:lum bright="10000"/>
          </a:blip>
          <a:srcRect/>
          <a:stretch>
            <a:fillRect/>
          </a:stretch>
        </p:blipFill>
        <p:spPr bwMode="auto">
          <a:xfrm>
            <a:off x="9539415" y="148280"/>
            <a:ext cx="2405449" cy="3188043"/>
          </a:xfrm>
          <a:prstGeom prst="rect">
            <a:avLst/>
          </a:prstGeom>
          <a:ln>
            <a:noFill/>
          </a:ln>
          <a:effectLst>
            <a:outerShdw blurRad="292100" dist="139700" dir="2700000" algn="tl" rotWithShape="0">
              <a:srgbClr val="333333">
                <a:alpha val="65000"/>
              </a:srgbClr>
            </a:outerShdw>
          </a:effectLst>
        </p:spPr>
      </p:pic>
      <p:pic>
        <p:nvPicPr>
          <p:cNvPr id="4102" name="Picture 6" descr="D:\Адема документы\АПТАЛЫК ФОТОООО\IMG-20200228-WA0147.jpg"/>
          <p:cNvPicPr>
            <a:picLocks noChangeAspect="1" noChangeArrowheads="1"/>
          </p:cNvPicPr>
          <p:nvPr/>
        </p:nvPicPr>
        <p:blipFill>
          <a:blip r:embed="rId6"/>
          <a:srcRect l="10976" r="16186"/>
          <a:stretch>
            <a:fillRect/>
          </a:stretch>
        </p:blipFill>
        <p:spPr bwMode="auto">
          <a:xfrm>
            <a:off x="185351" y="3260638"/>
            <a:ext cx="3645244" cy="3362584"/>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krot.info/uploads/posts/2020-01/1579229165_18-30.jpg"/>
          <p:cNvPicPr>
            <a:picLocks noChangeAspect="1" noChangeArrowheads="1"/>
          </p:cNvPicPr>
          <p:nvPr/>
        </p:nvPicPr>
        <p:blipFill>
          <a:blip r:embed="rId2">
            <a:lum bright="10000"/>
            <a:extLst>
              <a:ext uri="{28A0092B-C50C-407E-A947-70E740481C1C}">
                <a14:useLocalDpi xmlns="" xmlns:a14="http://schemas.microsoft.com/office/drawing/2010/main" val="0"/>
              </a:ext>
            </a:extLst>
          </a:blip>
          <a:srcRect/>
          <a:stretch>
            <a:fillRect/>
          </a:stretch>
        </p:blipFill>
        <p:spPr bwMode="auto">
          <a:xfrm>
            <a:off x="0" y="-188742"/>
            <a:ext cx="12192000" cy="7046741"/>
          </a:xfrm>
          <a:prstGeom prst="rect">
            <a:avLst/>
          </a:prstGeom>
          <a:noFill/>
          <a:extLst>
            <a:ext uri="{909E8E84-426E-40DD-AFC4-6F175D3DCCD1}">
              <a14:hiddenFill xmlns="" xmlns:a14="http://schemas.microsoft.com/office/drawing/2010/main">
                <a:solidFill>
                  <a:srgbClr val="FFFFFF"/>
                </a:solidFill>
              </a14:hiddenFill>
            </a:ext>
          </a:extLst>
        </p:spPr>
      </p:pic>
      <p:graphicFrame>
        <p:nvGraphicFramePr>
          <p:cNvPr id="7" name="Таблица 6"/>
          <p:cNvGraphicFramePr>
            <a:graphicFrameLocks noGrp="1"/>
          </p:cNvGraphicFramePr>
          <p:nvPr>
            <p:extLst>
              <p:ext uri="{D42A27DB-BD31-4B8C-83A1-F6EECF244321}">
                <p14:modId xmlns="" xmlns:p14="http://schemas.microsoft.com/office/powerpoint/2010/main" val="2558218365"/>
              </p:ext>
            </p:extLst>
          </p:nvPr>
        </p:nvGraphicFramePr>
        <p:xfrm>
          <a:off x="184638" y="1072447"/>
          <a:ext cx="9727005" cy="5671216"/>
        </p:xfrm>
        <a:graphic>
          <a:graphicData uri="http://schemas.openxmlformats.org/drawingml/2006/table">
            <a:tbl>
              <a:tblPr firstRow="1" firstCol="1" bandRow="1"/>
              <a:tblGrid>
                <a:gridCol w="467322"/>
                <a:gridCol w="3476370"/>
                <a:gridCol w="1502287"/>
                <a:gridCol w="1334627"/>
                <a:gridCol w="1208459"/>
                <a:gridCol w="1737940"/>
              </a:tblGrid>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a:t>
                      </a:r>
                      <a:endParaRPr lang="ru-RU"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Атқарылатын жұмыс түрі</a:t>
                      </a:r>
                      <a:endParaRPr lang="ru-RU"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Тобы</a:t>
                      </a:r>
                      <a:endParaRPr lang="ru-RU"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Күні</a:t>
                      </a:r>
                      <a:endParaRPr lang="ru-RU" sz="1200" b="1" dirty="0">
                        <a:solidFill>
                          <a:srgbClr val="FF000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Уақыты</a:t>
                      </a:r>
                      <a:endParaRPr lang="ru-RU"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Өтетін орны</a:t>
                      </a:r>
                      <a:endParaRPr lang="ru-RU"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FF0000"/>
                          </a:solidFill>
                          <a:effectLst/>
                          <a:latin typeface="Times New Roman" panose="02020603050405020304" pitchFamily="18" charset="0"/>
                          <a:cs typeface="Times New Roman" panose="02020603050405020304" pitchFamily="18" charset="0"/>
                        </a:rPr>
                        <a:t>Жауаптылар</a:t>
                      </a:r>
                      <a:endParaRPr lang="ru-RU" sz="1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ru-RU" sz="1200" b="1" dirty="0" err="1">
                          <a:solidFill>
                            <a:srgbClr val="7030A0"/>
                          </a:solidFill>
                          <a:effectLst/>
                          <a:latin typeface="Times New Roman" panose="02020603050405020304" pitchFamily="18" charset="0"/>
                          <a:cs typeface="Times New Roman" panose="02020603050405020304" pitchFamily="18" charset="0"/>
                        </a:rPr>
                        <a:t>Апталықтың</a:t>
                      </a:r>
                      <a:r>
                        <a:rPr lang="ru-RU" sz="1200" b="1" dirty="0">
                          <a:solidFill>
                            <a:srgbClr val="7030A0"/>
                          </a:solidFill>
                          <a:effectLst/>
                          <a:latin typeface="Times New Roman" panose="02020603050405020304" pitchFamily="18" charset="0"/>
                          <a:cs typeface="Times New Roman" panose="02020603050405020304" pitchFamily="18" charset="0"/>
                        </a:rPr>
                        <a:t> </a:t>
                      </a:r>
                      <a:r>
                        <a:rPr lang="ru-RU" sz="1200" b="1" dirty="0" err="1">
                          <a:solidFill>
                            <a:srgbClr val="7030A0"/>
                          </a:solidFill>
                          <a:effectLst/>
                          <a:latin typeface="Times New Roman" panose="02020603050405020304" pitchFamily="18" charset="0"/>
                          <a:cs typeface="Times New Roman" panose="02020603050405020304" pitchFamily="18" charset="0"/>
                        </a:rPr>
                        <a:t>ашылуы</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Барлық топтар</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24.02.2020</a:t>
                      </a:r>
                      <a:endParaRPr lang="ru-RU" sz="1200" b="1" dirty="0" smtClean="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8:00-</a:t>
                      </a:r>
                      <a:r>
                        <a:rPr lang="kk-KZ" sz="1200" b="1" baseline="0" dirty="0" smtClean="0">
                          <a:solidFill>
                            <a:srgbClr val="7030A0"/>
                          </a:solidFill>
                          <a:effectLst/>
                          <a:latin typeface="Times New Roman" panose="02020603050405020304" pitchFamily="18" charset="0"/>
                          <a:cs typeface="Times New Roman" panose="02020603050405020304" pitchFamily="18" charset="0"/>
                        </a:rPr>
                        <a:t> 9</a:t>
                      </a:r>
                      <a:r>
                        <a:rPr lang="kk-KZ" sz="1200" b="1" dirty="0" smtClean="0">
                          <a:solidFill>
                            <a:srgbClr val="7030A0"/>
                          </a:solidFill>
                          <a:effectLst/>
                          <a:latin typeface="Times New Roman" panose="02020603050405020304" pitchFamily="18" charset="0"/>
                          <a:cs typeface="Times New Roman" panose="02020603050405020304" pitchFamily="18" charset="0"/>
                        </a:rPr>
                        <a:t>:50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 этаж фойе</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Мәжіліс залы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ТӘК құрамы </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89238">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2</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«Білімді ұрпақ , заманауи ұстаз зияткерлік </a:t>
                      </a:r>
                      <a:r>
                        <a:rPr lang="kk-KZ" sz="1200" b="1" dirty="0" smtClean="0">
                          <a:solidFill>
                            <a:srgbClr val="7030A0"/>
                          </a:solidFill>
                          <a:effectLst/>
                          <a:latin typeface="Times New Roman" panose="02020603050405020304" pitchFamily="18" charset="0"/>
                          <a:cs typeface="Times New Roman" panose="02020603050405020304" pitchFamily="18" charset="0"/>
                        </a:rPr>
                        <a:t>талап»</a:t>
                      </a:r>
                      <a:r>
                        <a:rPr lang="ru-RU" sz="1200" b="1" baseline="0" dirty="0" smtClean="0">
                          <a:solidFill>
                            <a:srgbClr val="7030A0"/>
                          </a:solidFill>
                          <a:effectLst/>
                          <a:latin typeface="Times New Roman" panose="02020603050405020304" pitchFamily="18" charset="0"/>
                          <a:cs typeface="Times New Roman" panose="02020603050405020304" pitchFamily="18" charset="0"/>
                        </a:rPr>
                        <a:t>  </a:t>
                      </a:r>
                      <a:r>
                        <a:rPr lang="kk-KZ" sz="1200" b="1" dirty="0" smtClean="0">
                          <a:solidFill>
                            <a:srgbClr val="7030A0"/>
                          </a:solidFill>
                          <a:effectLst/>
                          <a:latin typeface="Times New Roman" panose="02020603050405020304" pitchFamily="18" charset="0"/>
                          <a:cs typeface="Times New Roman" panose="02020603050405020304" pitchFamily="18" charset="0"/>
                        </a:rPr>
                        <a:t>Пәндік </a:t>
                      </a:r>
                      <a:r>
                        <a:rPr lang="kk-KZ" sz="1200" b="1" dirty="0">
                          <a:solidFill>
                            <a:srgbClr val="7030A0"/>
                          </a:solidFill>
                          <a:effectLst/>
                          <a:latin typeface="Times New Roman" panose="02020603050405020304" pitchFamily="18" charset="0"/>
                          <a:cs typeface="Times New Roman" panose="02020603050405020304" pitchFamily="18" charset="0"/>
                        </a:rPr>
                        <a:t>көрме</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Барлық топтар</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24.02 -02.03.2020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1 этаж фойе</a:t>
                      </a:r>
                      <a:endParaRPr lang="ru-RU" sz="1200" b="1">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 </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ТӘК құрамы </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3</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«Халықтар тілі - ел ынтымағы» </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Тіл шебері  </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1-2 курстар</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24.02.2020</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14:30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Мәжіліс залы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Каражигитова Д.Т</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Саламатова А.Қ</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4</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«Молекула модельдерін жасау» </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Химия пәнінен ашық зертханалық сабақ</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ПК-16 тобы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25.02.2020</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ru-RU" sz="1200" b="1" dirty="0">
                          <a:solidFill>
                            <a:srgbClr val="7030A0"/>
                          </a:solidFill>
                          <a:effectLst/>
                          <a:latin typeface="Times New Roman" panose="02020603050405020304" pitchFamily="18" charset="0"/>
                          <a:cs typeface="Times New Roman" panose="02020603050405020304" pitchFamily="18" charset="0"/>
                        </a:rPr>
                        <a:t>10.0</a:t>
                      </a:r>
                      <a:r>
                        <a:rPr lang="kk-KZ" sz="1200" b="1" dirty="0">
                          <a:solidFill>
                            <a:srgbClr val="7030A0"/>
                          </a:solidFill>
                          <a:effectLst/>
                          <a:latin typeface="Times New Roman" panose="02020603050405020304" pitchFamily="18" charset="0"/>
                          <a:cs typeface="Times New Roman" panose="02020603050405020304" pitchFamily="18" charset="0"/>
                        </a:rPr>
                        <a:t>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22 кабинет</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Тургаев Б.Б</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256255">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5</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«Физика әлеміне саяхат» сайыс</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ОП-17</a:t>
                      </a:r>
                      <a:r>
                        <a:rPr lang="ru-RU" sz="1200" b="1" dirty="0" smtClean="0">
                          <a:solidFill>
                            <a:srgbClr val="7030A0"/>
                          </a:solidFill>
                          <a:effectLst/>
                          <a:latin typeface="Times New Roman" panose="02020603050405020304" pitchFamily="18" charset="0"/>
                          <a:cs typeface="Times New Roman" panose="02020603050405020304" pitchFamily="18" charset="0"/>
                        </a:rPr>
                        <a:t>,</a:t>
                      </a:r>
                      <a:r>
                        <a:rPr lang="ru-RU" sz="1200" b="1" baseline="0" dirty="0" smtClean="0">
                          <a:solidFill>
                            <a:srgbClr val="7030A0"/>
                          </a:solidFill>
                          <a:effectLst/>
                          <a:latin typeface="Times New Roman" panose="02020603050405020304" pitchFamily="18" charset="0"/>
                          <a:cs typeface="Times New Roman" panose="02020603050405020304" pitchFamily="18" charset="0"/>
                        </a:rPr>
                        <a:t> </a:t>
                      </a:r>
                      <a:r>
                        <a:rPr lang="kk-KZ" sz="1200" b="1" dirty="0" smtClean="0">
                          <a:solidFill>
                            <a:srgbClr val="7030A0"/>
                          </a:solidFill>
                          <a:effectLst/>
                          <a:latin typeface="Times New Roman" panose="02020603050405020304" pitchFamily="18" charset="0"/>
                          <a:cs typeface="Times New Roman" panose="02020603050405020304" pitchFamily="18" charset="0"/>
                        </a:rPr>
                        <a:t>П-11</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26.02.2020</a:t>
                      </a:r>
                      <a:r>
                        <a:rPr lang="ru-RU" sz="1200" b="1" dirty="0" smtClean="0">
                          <a:solidFill>
                            <a:srgbClr val="7030A0"/>
                          </a:solidFill>
                          <a:effectLst/>
                          <a:latin typeface="Times New Roman" panose="02020603050405020304" pitchFamily="18" charset="0"/>
                          <a:cs typeface="Times New Roman" panose="02020603050405020304" pitchFamily="18" charset="0"/>
                        </a:rPr>
                        <a:t>.</a:t>
                      </a:r>
                      <a:r>
                        <a:rPr lang="kk-KZ" sz="1200" b="1" dirty="0" smtClean="0">
                          <a:solidFill>
                            <a:srgbClr val="7030A0"/>
                          </a:solidFill>
                          <a:effectLst/>
                          <a:latin typeface="Times New Roman" panose="02020603050405020304" pitchFamily="18" charset="0"/>
                          <a:cs typeface="Times New Roman" panose="02020603050405020304" pitchFamily="18" charset="0"/>
                        </a:rPr>
                        <a:t>14:00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26 кабинет</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Шакенов Ж.Н</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ap="flat" cmpd="sng" algn="ctr">
                      <a:solidFill>
                        <a:sysClr val="windowText" lastClr="000000"/>
                      </a:solidFill>
                      <a:prstDash val="solid"/>
                      <a:round/>
                      <a:headEnd type="none" w="med" len="med"/>
                      <a:tailEnd type="none" w="med" len="med"/>
                    </a:lnL>
                    <a:lnR w="12700" cmpd="sng">
                      <a:solidFill>
                        <a:sysClr val="windowText" lastClr="000000"/>
                      </a:solidFill>
                    </a:lnR>
                    <a:lnT w="12700" cap="flat" cmpd="sng" algn="ctr">
                      <a:solidFill>
                        <a:sysClr val="windowText" lastClr="000000"/>
                      </a:solidFill>
                      <a:prstDash val="solid"/>
                      <a:round/>
                      <a:headEnd type="none" w="med" len="med"/>
                      <a:tailEnd type="none" w="med" len="med"/>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6</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Математика </a:t>
                      </a:r>
                      <a:r>
                        <a:rPr lang="kk-KZ" sz="1200" b="1" dirty="0" smtClean="0">
                          <a:solidFill>
                            <a:srgbClr val="7030A0"/>
                          </a:solidFill>
                          <a:effectLst/>
                          <a:latin typeface="Times New Roman" panose="02020603050405020304" pitchFamily="18" charset="0"/>
                          <a:cs typeface="Times New Roman" panose="02020603050405020304" pitchFamily="18" charset="0"/>
                        </a:rPr>
                        <a:t>және</a:t>
                      </a:r>
                      <a:r>
                        <a:rPr lang="kk-KZ" sz="1200" b="1" baseline="0" dirty="0" smtClean="0">
                          <a:solidFill>
                            <a:srgbClr val="7030A0"/>
                          </a:solidFill>
                          <a:effectLst/>
                          <a:latin typeface="Times New Roman" panose="02020603050405020304" pitchFamily="18" charset="0"/>
                          <a:cs typeface="Times New Roman" panose="02020603050405020304" pitchFamily="18" charset="0"/>
                        </a:rPr>
                        <a:t> информатика пәндерін</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Ақыл –ой гимнастикасы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 курстар</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26.02.2020</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16:00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Мәжіліс залы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Еденова </a:t>
                      </a:r>
                      <a:r>
                        <a:rPr lang="kk-KZ" sz="1200" b="1" dirty="0" smtClean="0">
                          <a:solidFill>
                            <a:srgbClr val="7030A0"/>
                          </a:solidFill>
                          <a:effectLst/>
                          <a:latin typeface="Times New Roman" panose="02020603050405020304" pitchFamily="18" charset="0"/>
                          <a:cs typeface="Times New Roman" panose="02020603050405020304" pitchFamily="18" charset="0"/>
                        </a:rPr>
                        <a:t>И.Е</a:t>
                      </a:r>
                    </a:p>
                    <a:p>
                      <a:pPr>
                        <a:lnSpc>
                          <a:spcPct val="115000"/>
                        </a:lnSpc>
                        <a:spcAft>
                          <a:spcPts val="0"/>
                        </a:spcAft>
                      </a:pPr>
                      <a:r>
                        <a:rPr lang="kk-KZ" sz="1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Бекеева</a:t>
                      </a:r>
                      <a:r>
                        <a:rPr lang="kk-KZ" sz="1200" b="1" baseline="0"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Д.Х</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7</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Тура төменнен қабылдау жоғарыдан беру Дене тәрбиесі пәнінен ашық сабақ</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ОП-17 тобы</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27.02.2020</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10:00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Спорт зал</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Агибаев Р.М</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«Кім мықты» Ер балалар арасында көңілді мәре ойыны</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1-2 курстар</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27.02.2020</a:t>
                      </a:r>
                      <a:endParaRPr lang="ru-RU" sz="1200" b="1" dirty="0">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14:00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Спорт зал</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marL="20955">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Дене тәрбиесі</a:t>
                      </a:r>
                      <a:r>
                        <a:rPr lang="kk-KZ" sz="1200" b="1" baseline="0" dirty="0" smtClean="0">
                          <a:solidFill>
                            <a:srgbClr val="7030A0"/>
                          </a:solidFill>
                          <a:effectLst/>
                          <a:latin typeface="Times New Roman" panose="02020603050405020304" pitchFamily="18" charset="0"/>
                          <a:cs typeface="Times New Roman" panose="02020603050405020304" pitchFamily="18" charset="0"/>
                        </a:rPr>
                        <a:t> о</a:t>
                      </a:r>
                      <a:r>
                        <a:rPr lang="kk-KZ" sz="1200" b="1" dirty="0" smtClean="0">
                          <a:solidFill>
                            <a:srgbClr val="7030A0"/>
                          </a:solidFill>
                          <a:effectLst/>
                          <a:latin typeface="Times New Roman" panose="02020603050405020304" pitchFamily="18" charset="0"/>
                          <a:cs typeface="Times New Roman" panose="02020603050405020304" pitchFamily="18" charset="0"/>
                        </a:rPr>
                        <a:t>қытушылары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51209">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«Ұлы дала тарихына саяхат» </a:t>
                      </a:r>
                      <a:endParaRPr lang="ru-RU" sz="1200" b="1">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Жас оқытушылар мен белсенді білім алушылардың арасында квест ойыны</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Жас оқытушылар </a:t>
                      </a:r>
                      <a:r>
                        <a:rPr lang="kk-KZ" sz="1200" b="1" dirty="0" smtClean="0">
                          <a:solidFill>
                            <a:srgbClr val="7030A0"/>
                          </a:solidFill>
                          <a:effectLst/>
                          <a:latin typeface="Times New Roman" panose="02020603050405020304" pitchFamily="18" charset="0"/>
                          <a:cs typeface="Times New Roman" panose="02020603050405020304" pitchFamily="18" charset="0"/>
                        </a:rPr>
                        <a:t>және білім алушылар</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27.02.2020</a:t>
                      </a:r>
                      <a:endParaRPr lang="ru-RU" sz="1200" b="1">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14:30</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Мәжіліс залы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marL="20955">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Бисенгалиева А.Г</a:t>
                      </a:r>
                      <a:endParaRPr lang="ru-RU" sz="1200" b="1" dirty="0">
                        <a:solidFill>
                          <a:srgbClr val="7030A0"/>
                        </a:solidFill>
                        <a:effectLst/>
                        <a:latin typeface="Times New Roman" panose="02020603050405020304" pitchFamily="18" charset="0"/>
                        <a:cs typeface="Times New Roman" panose="02020603050405020304" pitchFamily="18" charset="0"/>
                      </a:endParaRPr>
                    </a:p>
                    <a:p>
                      <a:pPr marL="20955">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Токаева Э.М</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ru-RU" sz="1200" b="1" dirty="0" smtClean="0">
                          <a:solidFill>
                            <a:srgbClr val="7030A0"/>
                          </a:solidFill>
                          <a:effectLst/>
                          <a:latin typeface="Times New Roman" panose="02020603050405020304" pitchFamily="18" charset="0"/>
                          <a:cs typeface="Times New Roman" panose="02020603050405020304" pitchFamily="18" charset="0"/>
                        </a:rPr>
                        <a:t>10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География пәнінен ашық сабақ </a:t>
                      </a:r>
                      <a:endParaRPr lang="ru-RU" sz="1200" b="1">
                        <a:solidFill>
                          <a:srgbClr val="7030A0"/>
                        </a:solidFill>
                        <a:effectLst/>
                        <a:latin typeface="Times New Roman" panose="02020603050405020304" pitchFamily="18" charset="0"/>
                        <a:cs typeface="Times New Roman" panose="02020603050405020304" pitchFamily="18" charset="0"/>
                      </a:endParaRPr>
                    </a:p>
                    <a:p>
                      <a:pP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«Дүние жүзілік шаруашылық»</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ОП-17   тобы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28.02.2020</a:t>
                      </a:r>
                      <a:endParaRPr lang="ru-RU" sz="1200" b="1">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10:00</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26 кабинет </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marL="20955">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Жұман А.А</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551209">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11</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«Асыл сөзді іздесең Абайды оқы» Абай 175 жылдығына арналған колледжішілік байқау</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1-2 курс топтары</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28.02.2020</a:t>
                      </a:r>
                      <a:endParaRPr lang="ru-RU" sz="1200" b="1">
                        <a:solidFill>
                          <a:srgbClr val="7030A0"/>
                        </a:solidFill>
                        <a:effectLst/>
                        <a:latin typeface="Times New Roman" panose="02020603050405020304" pitchFamily="18" charset="0"/>
                        <a:cs typeface="Times New Roman" panose="02020603050405020304" pitchFamily="18" charset="0"/>
                      </a:endParaRPr>
                    </a:p>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14:30</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a:solidFill>
                            <a:srgbClr val="7030A0"/>
                          </a:solidFill>
                          <a:effectLst/>
                          <a:latin typeface="Times New Roman" panose="02020603050405020304" pitchFamily="18" charset="0"/>
                          <a:cs typeface="Times New Roman" panose="02020603050405020304" pitchFamily="18" charset="0"/>
                        </a:rPr>
                        <a:t>Мәжіліс залы</a:t>
                      </a:r>
                      <a:endParaRPr lang="ru-RU" sz="1200" b="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marL="20955">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Жиенбаева С.А</a:t>
                      </a:r>
                      <a:endParaRPr lang="ru-RU" sz="1200" b="1" dirty="0">
                        <a:solidFill>
                          <a:srgbClr val="7030A0"/>
                        </a:solidFill>
                        <a:effectLst/>
                        <a:latin typeface="Times New Roman" panose="02020603050405020304" pitchFamily="18" charset="0"/>
                        <a:cs typeface="Times New Roman" panose="02020603050405020304" pitchFamily="18" charset="0"/>
                      </a:endParaRPr>
                    </a:p>
                    <a:p>
                      <a:pPr marL="20955">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Балмашева Б.К</a:t>
                      </a:r>
                      <a:endParaRPr lang="ru-RU" sz="1200" b="1" dirty="0">
                        <a:solidFill>
                          <a:srgbClr val="7030A0"/>
                        </a:solidFill>
                        <a:effectLst/>
                        <a:latin typeface="Times New Roman" panose="02020603050405020304" pitchFamily="18" charset="0"/>
                        <a:cs typeface="Times New Roman" panose="02020603050405020304" pitchFamily="18" charset="0"/>
                      </a:endParaRPr>
                    </a:p>
                    <a:p>
                      <a:pPr marL="20955">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«Art_team» АРК </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367473">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smtClean="0">
                          <a:solidFill>
                            <a:srgbClr val="7030A0"/>
                          </a:solidFill>
                          <a:effectLst/>
                          <a:latin typeface="Times New Roman" panose="02020603050405020304" pitchFamily="18" charset="0"/>
                          <a:cs typeface="Times New Roman" panose="02020603050405020304" pitchFamily="18" charset="0"/>
                        </a:rPr>
                        <a:t>12</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nSpc>
                          <a:spcPct val="115000"/>
                        </a:lnSpc>
                        <a:spcAft>
                          <a:spcPts val="0"/>
                        </a:spcAft>
                      </a:pPr>
                      <a:r>
                        <a:rPr lang="ru-RU" sz="1200" b="1" dirty="0" err="1">
                          <a:solidFill>
                            <a:srgbClr val="7030A0"/>
                          </a:solidFill>
                          <a:effectLst/>
                          <a:latin typeface="Times New Roman" panose="02020603050405020304" pitchFamily="18" charset="0"/>
                          <a:cs typeface="Times New Roman" panose="02020603050405020304" pitchFamily="18" charset="0"/>
                        </a:rPr>
                        <a:t>Апталықты</a:t>
                      </a:r>
                      <a:r>
                        <a:rPr lang="ru-RU" sz="1200" b="1" dirty="0">
                          <a:solidFill>
                            <a:srgbClr val="7030A0"/>
                          </a:solidFill>
                          <a:effectLst/>
                          <a:latin typeface="Times New Roman" panose="02020603050405020304" pitchFamily="18" charset="0"/>
                          <a:cs typeface="Times New Roman" panose="02020603050405020304" pitchFamily="18" charset="0"/>
                        </a:rPr>
                        <a:t> </a:t>
                      </a:r>
                      <a:r>
                        <a:rPr lang="ru-RU" sz="1200" b="1" dirty="0" err="1">
                          <a:solidFill>
                            <a:srgbClr val="7030A0"/>
                          </a:solidFill>
                          <a:effectLst/>
                          <a:latin typeface="Times New Roman" panose="02020603050405020304" pitchFamily="18" charset="0"/>
                          <a:cs typeface="Times New Roman" panose="02020603050405020304" pitchFamily="18" charset="0"/>
                        </a:rPr>
                        <a:t>қорытындылау</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Б</a:t>
                      </a:r>
                      <a:r>
                        <a:rPr lang="ru-RU" sz="1200" b="1" dirty="0" err="1">
                          <a:solidFill>
                            <a:srgbClr val="7030A0"/>
                          </a:solidFill>
                          <a:effectLst/>
                          <a:latin typeface="Times New Roman" panose="02020603050405020304" pitchFamily="18" charset="0"/>
                          <a:cs typeface="Times New Roman" panose="02020603050405020304" pitchFamily="18" charset="0"/>
                        </a:rPr>
                        <a:t>арлық</a:t>
                      </a:r>
                      <a:r>
                        <a:rPr lang="ru-RU" sz="1200" b="1" dirty="0">
                          <a:solidFill>
                            <a:srgbClr val="7030A0"/>
                          </a:solidFill>
                          <a:effectLst/>
                          <a:latin typeface="Times New Roman" panose="02020603050405020304" pitchFamily="18" charset="0"/>
                          <a:cs typeface="Times New Roman" panose="02020603050405020304" pitchFamily="18" charset="0"/>
                        </a:rPr>
                        <a:t> </a:t>
                      </a:r>
                      <a:r>
                        <a:rPr lang="kk-KZ" sz="1200" b="1" dirty="0">
                          <a:solidFill>
                            <a:srgbClr val="7030A0"/>
                          </a:solidFill>
                          <a:effectLst/>
                          <a:latin typeface="Times New Roman" panose="02020603050405020304" pitchFamily="18" charset="0"/>
                          <a:cs typeface="Times New Roman" panose="02020603050405020304" pitchFamily="18" charset="0"/>
                        </a:rPr>
                        <a:t>топтар</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l">
                        <a:lnSpc>
                          <a:spcPct val="115000"/>
                        </a:lnSpc>
                        <a:spcAft>
                          <a:spcPts val="0"/>
                        </a:spcAft>
                      </a:pPr>
                      <a:r>
                        <a:rPr lang="kk-KZ" sz="1200" b="1" smtClean="0">
                          <a:solidFill>
                            <a:srgbClr val="7030A0"/>
                          </a:solidFill>
                          <a:effectLst/>
                          <a:latin typeface="Times New Roman" panose="02020603050405020304" pitchFamily="18" charset="0"/>
                          <a:cs typeface="Times New Roman" panose="02020603050405020304" pitchFamily="18" charset="0"/>
                        </a:rPr>
                        <a:t>02.03.2020:09:50</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algn="ctr">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Мәжіліс залы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1219170" rtl="0" eaLnBrk="1" latinLnBrk="0" hangingPunct="1">
                        <a:defRPr sz="2400" kern="1200">
                          <a:solidFill>
                            <a:schemeClr val="tx1"/>
                          </a:solidFill>
                          <a:latin typeface="Calibri" panose="020F0502020204030204"/>
                          <a:ea typeface=""/>
                          <a:cs typeface=""/>
                        </a:defRPr>
                      </a:lvl1pPr>
                      <a:lvl2pPr marL="609585" algn="l" defTabSz="1219170" rtl="0" eaLnBrk="1" latinLnBrk="0" hangingPunct="1">
                        <a:defRPr sz="2400" kern="1200">
                          <a:solidFill>
                            <a:schemeClr val="tx1"/>
                          </a:solidFill>
                          <a:latin typeface="Calibri" panose="020F0502020204030204"/>
                          <a:ea typeface=""/>
                          <a:cs typeface=""/>
                        </a:defRPr>
                      </a:lvl2pPr>
                      <a:lvl3pPr marL="1219170" algn="l" defTabSz="1219170" rtl="0" eaLnBrk="1" latinLnBrk="0" hangingPunct="1">
                        <a:defRPr sz="2400" kern="1200">
                          <a:solidFill>
                            <a:schemeClr val="tx1"/>
                          </a:solidFill>
                          <a:latin typeface="Calibri" panose="020F0502020204030204"/>
                          <a:ea typeface=""/>
                          <a:cs typeface=""/>
                        </a:defRPr>
                      </a:lvl3pPr>
                      <a:lvl4pPr marL="1828754" algn="l" defTabSz="1219170" rtl="0" eaLnBrk="1" latinLnBrk="0" hangingPunct="1">
                        <a:defRPr sz="2400" kern="1200">
                          <a:solidFill>
                            <a:schemeClr val="tx1"/>
                          </a:solidFill>
                          <a:latin typeface="Calibri" panose="020F0502020204030204"/>
                          <a:ea typeface=""/>
                          <a:cs typeface=""/>
                        </a:defRPr>
                      </a:lvl4pPr>
                      <a:lvl5pPr marL="2438339" algn="l" defTabSz="1219170" rtl="0" eaLnBrk="1" latinLnBrk="0" hangingPunct="1">
                        <a:defRPr sz="2400" kern="1200">
                          <a:solidFill>
                            <a:schemeClr val="tx1"/>
                          </a:solidFill>
                          <a:latin typeface="Calibri" panose="020F0502020204030204"/>
                          <a:ea typeface=""/>
                          <a:cs typeface=""/>
                        </a:defRPr>
                      </a:lvl5pPr>
                      <a:lvl6pPr marL="3047924" algn="l" defTabSz="1219170" rtl="0" eaLnBrk="1" latinLnBrk="0" hangingPunct="1">
                        <a:defRPr sz="2400" kern="1200">
                          <a:solidFill>
                            <a:schemeClr val="tx1"/>
                          </a:solidFill>
                          <a:latin typeface="Calibri" panose="020F0502020204030204"/>
                          <a:ea typeface=""/>
                          <a:cs typeface=""/>
                        </a:defRPr>
                      </a:lvl6pPr>
                      <a:lvl7pPr marL="3657509" algn="l" defTabSz="1219170" rtl="0" eaLnBrk="1" latinLnBrk="0" hangingPunct="1">
                        <a:defRPr sz="2400" kern="1200">
                          <a:solidFill>
                            <a:schemeClr val="tx1"/>
                          </a:solidFill>
                          <a:latin typeface="Calibri" panose="020F0502020204030204"/>
                          <a:ea typeface=""/>
                          <a:cs typeface=""/>
                        </a:defRPr>
                      </a:lvl7pPr>
                      <a:lvl8pPr marL="4267093" algn="l" defTabSz="1219170" rtl="0" eaLnBrk="1" latinLnBrk="0" hangingPunct="1">
                        <a:defRPr sz="2400" kern="1200">
                          <a:solidFill>
                            <a:schemeClr val="tx1"/>
                          </a:solidFill>
                          <a:latin typeface="Calibri" panose="020F0502020204030204"/>
                          <a:ea typeface=""/>
                          <a:cs typeface=""/>
                        </a:defRPr>
                      </a:lvl8pPr>
                      <a:lvl9pPr marL="4876678" algn="l" defTabSz="1219170" rtl="0" eaLnBrk="1" latinLnBrk="0" hangingPunct="1">
                        <a:defRPr sz="2400" kern="1200">
                          <a:solidFill>
                            <a:schemeClr val="tx1"/>
                          </a:solidFill>
                          <a:latin typeface="Calibri" panose="020F0502020204030204"/>
                          <a:ea typeface=""/>
                          <a:cs typeface=""/>
                        </a:defRPr>
                      </a:lvl9pPr>
                    </a:lstStyle>
                    <a:p>
                      <a:pPr marL="20955">
                        <a:lnSpc>
                          <a:spcPct val="115000"/>
                        </a:lnSpc>
                        <a:spcAft>
                          <a:spcPts val="0"/>
                        </a:spcAft>
                      </a:pPr>
                      <a:r>
                        <a:rPr lang="kk-KZ" sz="1200" b="1" dirty="0">
                          <a:solidFill>
                            <a:srgbClr val="7030A0"/>
                          </a:solidFill>
                          <a:effectLst/>
                          <a:latin typeface="Times New Roman" panose="02020603050405020304" pitchFamily="18" charset="0"/>
                          <a:cs typeface="Times New Roman" panose="02020603050405020304" pitchFamily="18" charset="0"/>
                        </a:rPr>
                        <a:t>ТӘК  құрамы</a:t>
                      </a:r>
                      <a:endParaRPr lang="ru-RU" sz="1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T="0" marB="0">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
        <p:nvSpPr>
          <p:cNvPr id="3" name="Прямоугольник 2"/>
          <p:cNvSpPr/>
          <p:nvPr/>
        </p:nvSpPr>
        <p:spPr>
          <a:xfrm>
            <a:off x="-292786" y="0"/>
            <a:ext cx="11903999" cy="900246"/>
          </a:xfrm>
          <a:prstGeom prst="rect">
            <a:avLst/>
          </a:prstGeom>
        </p:spPr>
        <p:txBody>
          <a:bodyPr wrap="square" lIns="68580" tIns="34290" rIns="68580" bIns="34290">
            <a:spAutoFit/>
          </a:bodyPr>
          <a:lstStyle/>
          <a:p>
            <a:pPr algn="ctr"/>
            <a:r>
              <a:rPr lang="kk-KZ" b="1" cap="all" dirty="0">
                <a:ln w="9000" cmpd="sng">
                  <a:solidFill>
                    <a:srgbClr val="8064A2">
                      <a:shade val="50000"/>
                      <a:satMod val="120000"/>
                    </a:srgbClr>
                  </a:solidFill>
                  <a:prstDash val="solid"/>
                </a:ln>
                <a:solidFill>
                  <a:srgbClr val="FF0000"/>
                </a:solidFill>
                <a:effectLst>
                  <a:glow rad="63500">
                    <a:srgbClr val="4BACC6">
                      <a:satMod val="175000"/>
                      <a:alpha val="40000"/>
                    </a:srgb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rPr>
              <a:t>«Ғылым өмірге қызмет етеді» </a:t>
            </a:r>
            <a:endParaRPr lang="kk-KZ" b="1" cap="all" dirty="0" smtClean="0">
              <a:ln w="9000" cmpd="sng">
                <a:solidFill>
                  <a:srgbClr val="8064A2">
                    <a:shade val="50000"/>
                    <a:satMod val="120000"/>
                  </a:srgbClr>
                </a:solidFill>
                <a:prstDash val="solid"/>
              </a:ln>
              <a:solidFill>
                <a:srgbClr val="FF0000"/>
              </a:solidFill>
              <a:effectLst>
                <a:glow rad="63500">
                  <a:srgbClr val="4BACC6">
                    <a:satMod val="175000"/>
                    <a:alpha val="40000"/>
                  </a:srgb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endParaRPr>
          </a:p>
          <a:p>
            <a:pPr algn="ctr"/>
            <a:r>
              <a:rPr lang="kk-KZ" b="1" cap="all" dirty="0" smtClean="0">
                <a:ln w="9000" cmpd="sng">
                  <a:solidFill>
                    <a:srgbClr val="8064A2">
                      <a:shade val="50000"/>
                      <a:satMod val="120000"/>
                    </a:srgbClr>
                  </a:solidFill>
                  <a:prstDash val="solid"/>
                </a:ln>
                <a:solidFill>
                  <a:srgbClr val="0070C0"/>
                </a:solidFill>
                <a:effectLst>
                  <a:glow rad="63500">
                    <a:srgbClr val="4BACC6">
                      <a:satMod val="175000"/>
                      <a:alpha val="40000"/>
                    </a:srgb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rPr>
              <a:t>тақырыбындағы  жалпы </a:t>
            </a:r>
            <a:r>
              <a:rPr lang="kk-KZ" b="1" cap="all" dirty="0">
                <a:ln w="9000" cmpd="sng">
                  <a:solidFill>
                    <a:srgbClr val="8064A2">
                      <a:shade val="50000"/>
                      <a:satMod val="120000"/>
                    </a:srgbClr>
                  </a:solidFill>
                  <a:prstDash val="solid"/>
                </a:ln>
                <a:solidFill>
                  <a:srgbClr val="0070C0"/>
                </a:solidFill>
                <a:effectLst>
                  <a:glow rad="63500">
                    <a:srgbClr val="4BACC6">
                      <a:satMod val="175000"/>
                      <a:alpha val="40000"/>
                    </a:srgb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rPr>
              <a:t>білім </a:t>
            </a:r>
            <a:endParaRPr lang="kk-KZ" b="1" cap="all" dirty="0" smtClean="0">
              <a:ln w="9000" cmpd="sng">
                <a:solidFill>
                  <a:srgbClr val="8064A2">
                    <a:shade val="50000"/>
                    <a:satMod val="120000"/>
                  </a:srgbClr>
                </a:solidFill>
                <a:prstDash val="solid"/>
              </a:ln>
              <a:solidFill>
                <a:srgbClr val="0070C0"/>
              </a:solidFill>
              <a:effectLst>
                <a:glow rad="63500">
                  <a:srgbClr val="4BACC6">
                    <a:satMod val="175000"/>
                    <a:alpha val="40000"/>
                  </a:srgb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endParaRPr>
          </a:p>
          <a:p>
            <a:pPr algn="ctr"/>
            <a:r>
              <a:rPr lang="kk-KZ" b="1" cap="all" dirty="0" smtClean="0">
                <a:ln w="9000" cmpd="sng">
                  <a:solidFill>
                    <a:srgbClr val="8064A2">
                      <a:shade val="50000"/>
                      <a:satMod val="120000"/>
                    </a:srgbClr>
                  </a:solidFill>
                  <a:prstDash val="solid"/>
                </a:ln>
                <a:solidFill>
                  <a:srgbClr val="0070C0"/>
                </a:solidFill>
                <a:effectLst>
                  <a:glow rad="63500">
                    <a:srgbClr val="4BACC6">
                      <a:satMod val="175000"/>
                      <a:alpha val="40000"/>
                    </a:srgbClr>
                  </a:glow>
                  <a:outerShdw blurRad="50800" dist="38100" dir="5400000" algn="t" rotWithShape="0">
                    <a:prstClr val="black">
                      <a:alpha val="40000"/>
                    </a:prstClr>
                  </a:outerShdw>
                  <a:reflection blurRad="12700" stA="28000" endPos="45000" dist="1000" dir="5400000" sy="-100000" algn="bl" rotWithShape="0"/>
                </a:effectLst>
                <a:latin typeface="Times New Roman" pitchFamily="18" charset="0"/>
                <a:ea typeface="Times New Roman"/>
                <a:cs typeface="Times New Roman" pitchFamily="18" charset="0"/>
              </a:rPr>
              <a:t>беретін пәндер апталығының бағдарламасы       </a:t>
            </a:r>
            <a:endParaRPr lang="ru-RU" b="1" dirty="0">
              <a:solidFill>
                <a:srgbClr val="0070C0"/>
              </a:solidFill>
              <a:latin typeface="Times New Roman" pitchFamily="18" charset="0"/>
              <a:cs typeface="Times New Roman" pitchFamily="18" charset="0"/>
            </a:endParaRPr>
          </a:p>
        </p:txBody>
      </p:sp>
      <p:pic>
        <p:nvPicPr>
          <p:cNvPr id="5122" name="Picture 2" descr="D:\Адема документы\АПТАЛЫК ФОТОООО\IMG_20200224_081131.jpg"/>
          <p:cNvPicPr>
            <a:picLocks noChangeAspect="1" noChangeArrowheads="1"/>
          </p:cNvPicPr>
          <p:nvPr/>
        </p:nvPicPr>
        <p:blipFill>
          <a:blip r:embed="rId3" cstate="print">
            <a:lum bright="10000"/>
          </a:blip>
          <a:srcRect b="12108"/>
          <a:stretch>
            <a:fillRect/>
          </a:stretch>
        </p:blipFill>
        <p:spPr bwMode="auto">
          <a:xfrm>
            <a:off x="67734" y="-225780"/>
            <a:ext cx="2370667" cy="1365958"/>
          </a:xfrm>
          <a:prstGeom prst="rect">
            <a:avLst/>
          </a:prstGeom>
          <a:ln>
            <a:noFill/>
          </a:ln>
          <a:effectLst>
            <a:softEdge rad="112500"/>
          </a:effectLst>
        </p:spPr>
      </p:pic>
      <p:pic>
        <p:nvPicPr>
          <p:cNvPr id="5123" name="Picture 3" descr="D:\Адема документы\АПТАЛЫК ФОТОООО\IMG-20200224-WA0005.jpg"/>
          <p:cNvPicPr>
            <a:picLocks noChangeAspect="1" noChangeArrowheads="1"/>
          </p:cNvPicPr>
          <p:nvPr/>
        </p:nvPicPr>
        <p:blipFill>
          <a:blip r:embed="rId4"/>
          <a:srcRect t="14478" b="19752"/>
          <a:stretch>
            <a:fillRect/>
          </a:stretch>
        </p:blipFill>
        <p:spPr bwMode="auto">
          <a:xfrm>
            <a:off x="10057060" y="-25659"/>
            <a:ext cx="1912302" cy="2483555"/>
          </a:xfrm>
          <a:prstGeom prst="rect">
            <a:avLst/>
          </a:prstGeom>
          <a:ln>
            <a:noFill/>
          </a:ln>
          <a:effectLst>
            <a:outerShdw blurRad="292100" dist="139700" dir="2700000" algn="tl" rotWithShape="0">
              <a:srgbClr val="333333">
                <a:alpha val="65000"/>
              </a:srgbClr>
            </a:outerShdw>
          </a:effectLst>
        </p:spPr>
      </p:pic>
      <p:pic>
        <p:nvPicPr>
          <p:cNvPr id="5125" name="Picture 5" descr="D:\Адема документы\АПТАЛЫК ФОТОООО\IMG-20200222-WA0052.jpg"/>
          <p:cNvPicPr>
            <a:picLocks noChangeAspect="1" noChangeArrowheads="1"/>
          </p:cNvPicPr>
          <p:nvPr/>
        </p:nvPicPr>
        <p:blipFill>
          <a:blip r:embed="rId5"/>
          <a:srcRect t="15599" b="25625"/>
          <a:stretch>
            <a:fillRect/>
          </a:stretch>
        </p:blipFill>
        <p:spPr bwMode="auto">
          <a:xfrm>
            <a:off x="9965094" y="3043854"/>
            <a:ext cx="2226906" cy="3116424"/>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10291435" y="2374900"/>
            <a:ext cx="1683859" cy="523220"/>
          </a:xfrm>
          <a:prstGeom prst="rect">
            <a:avLst/>
          </a:prstGeom>
          <a:noFill/>
        </p:spPr>
        <p:txBody>
          <a:bodyPr wrap="none" rtlCol="0">
            <a:spAutoFit/>
          </a:bodyPr>
          <a:lstStyle/>
          <a:p>
            <a:pPr algn="r"/>
            <a:r>
              <a:rPr lang="kk-KZ" sz="1400" b="1" dirty="0" smtClean="0">
                <a:solidFill>
                  <a:srgbClr val="C00000"/>
                </a:solidFill>
                <a:latin typeface="Times New Roman" pitchFamily="18" charset="0"/>
                <a:cs typeface="Times New Roman" pitchFamily="18" charset="0"/>
              </a:rPr>
              <a:t>Көгершін әкелген </a:t>
            </a:r>
          </a:p>
          <a:p>
            <a:pPr algn="r"/>
            <a:r>
              <a:rPr lang="kk-KZ" sz="1400" b="1" dirty="0" smtClean="0">
                <a:solidFill>
                  <a:srgbClr val="C00000"/>
                </a:solidFill>
                <a:latin typeface="Times New Roman" pitchFamily="18" charset="0"/>
                <a:cs typeface="Times New Roman" pitchFamily="18" charset="0"/>
              </a:rPr>
              <a:t>бағдарламалар </a:t>
            </a:r>
            <a:endParaRPr lang="ru-RU" sz="1400" b="1" dirty="0">
              <a:solidFill>
                <a:srgbClr val="C00000"/>
              </a:solidFill>
              <a:latin typeface="Times New Roman" pitchFamily="18" charset="0"/>
              <a:cs typeface="Times New Roman" pitchFamily="18" charset="0"/>
            </a:endParaRPr>
          </a:p>
        </p:txBody>
      </p:sp>
      <p:sp>
        <p:nvSpPr>
          <p:cNvPr id="14" name="TextBox 13"/>
          <p:cNvSpPr txBox="1"/>
          <p:nvPr/>
        </p:nvSpPr>
        <p:spPr>
          <a:xfrm>
            <a:off x="9966360" y="6172200"/>
            <a:ext cx="2174057" cy="523220"/>
          </a:xfrm>
          <a:prstGeom prst="rect">
            <a:avLst/>
          </a:prstGeom>
          <a:noFill/>
        </p:spPr>
        <p:txBody>
          <a:bodyPr wrap="none" rtlCol="0">
            <a:spAutoFit/>
          </a:bodyPr>
          <a:lstStyle/>
          <a:p>
            <a:pPr algn="r"/>
            <a:r>
              <a:rPr lang="kk-KZ" sz="1400" b="1" dirty="0" smtClean="0">
                <a:solidFill>
                  <a:srgbClr val="C00000"/>
                </a:solidFill>
                <a:latin typeface="Times New Roman" pitchFamily="18" charset="0"/>
                <a:cs typeface="Times New Roman" pitchFamily="18" charset="0"/>
              </a:rPr>
              <a:t>“Қызыққа толы бөлме” </a:t>
            </a:r>
          </a:p>
          <a:p>
            <a:pPr algn="r"/>
            <a:r>
              <a:rPr lang="kk-KZ" sz="1400" b="1" dirty="0" smtClean="0">
                <a:solidFill>
                  <a:srgbClr val="002060"/>
                </a:solidFill>
                <a:latin typeface="Times New Roman" pitchFamily="18" charset="0"/>
                <a:cs typeface="Times New Roman" pitchFamily="18" charset="0"/>
              </a:rPr>
              <a:t>суреттер көрмесі </a:t>
            </a:r>
            <a:endParaRPr lang="ru-RU" sz="1400" b="1" dirty="0">
              <a:solidFill>
                <a:srgbClr val="00206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15744759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файл\12.jpg"/>
          <p:cNvPicPr/>
          <p:nvPr/>
        </p:nvPicPr>
        <p:blipFill>
          <a:blip r:embed="rId2">
            <a:extLst>
              <a:ext uri="{28A0092B-C50C-407E-A947-70E740481C1C}">
                <a14:useLocalDpi xmlns="" xmlns:a14="http://schemas.microsoft.com/office/drawing/2010/main" val="0"/>
              </a:ext>
            </a:extLst>
          </a:blip>
          <a:srcRect/>
          <a:stretch>
            <a:fillRect/>
          </a:stretch>
        </p:blipFill>
        <p:spPr bwMode="auto">
          <a:xfrm>
            <a:off x="8628683" y="130349"/>
            <a:ext cx="1705762" cy="1879605"/>
          </a:xfrm>
          <a:prstGeom prst="rect">
            <a:avLst/>
          </a:prstGeom>
          <a:ln>
            <a:noFill/>
          </a:ln>
          <a:effectLst>
            <a:softEdge rad="112500"/>
          </a:effectLst>
        </p:spPr>
      </p:pic>
      <p:pic>
        <p:nvPicPr>
          <p:cNvPr id="2" name="Рисунок 1"/>
          <p:cNvPicPr>
            <a:picLocks noChangeAspect="1"/>
          </p:cNvPicPr>
          <p:nvPr/>
        </p:nvPicPr>
        <p:blipFill rotWithShape="1">
          <a:blip r:embed="rId3" cstate="print">
            <a:extLst>
              <a:ext uri="{28A0092B-C50C-407E-A947-70E740481C1C}">
                <a14:useLocalDpi xmlns="" xmlns:a14="http://schemas.microsoft.com/office/drawing/2010/main" val="0"/>
              </a:ext>
            </a:extLst>
          </a:blip>
          <a:srcRect t="23740"/>
          <a:stretch/>
        </p:blipFill>
        <p:spPr>
          <a:xfrm>
            <a:off x="10300779" y="127809"/>
            <a:ext cx="1767577" cy="1882145"/>
          </a:xfrm>
          <a:prstGeom prst="rect">
            <a:avLst/>
          </a:prstGeom>
          <a:ln>
            <a:noFill/>
          </a:ln>
          <a:effectLst>
            <a:softEdge rad="112500"/>
          </a:effectLst>
        </p:spPr>
      </p:pic>
      <p:graphicFrame>
        <p:nvGraphicFramePr>
          <p:cNvPr id="10" name="Схема 9"/>
          <p:cNvGraphicFramePr/>
          <p:nvPr/>
        </p:nvGraphicFramePr>
        <p:xfrm>
          <a:off x="163902" y="172529"/>
          <a:ext cx="8374331" cy="172528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D:\Адема документы\АПТАЛЫК ФОТОООО\IMG_20200224_150357.jpg"/>
          <p:cNvPicPr>
            <a:picLocks noChangeAspect="1" noChangeArrowheads="1"/>
          </p:cNvPicPr>
          <p:nvPr/>
        </p:nvPicPr>
        <p:blipFill>
          <a:blip r:embed="rId8" cstate="print"/>
          <a:srcRect b="25714"/>
          <a:stretch>
            <a:fillRect/>
          </a:stretch>
        </p:blipFill>
        <p:spPr bwMode="auto">
          <a:xfrm>
            <a:off x="3522615" y="1938110"/>
            <a:ext cx="3536166" cy="2254787"/>
          </a:xfrm>
          <a:prstGeom prst="rect">
            <a:avLst/>
          </a:prstGeom>
          <a:ln>
            <a:noFill/>
          </a:ln>
          <a:effectLst>
            <a:outerShdw blurRad="190500" algn="tl" rotWithShape="0">
              <a:srgbClr val="000000">
                <a:alpha val="70000"/>
              </a:srgbClr>
            </a:outerShdw>
          </a:effectLst>
        </p:spPr>
      </p:pic>
      <p:pic>
        <p:nvPicPr>
          <p:cNvPr id="1027" name="Picture 3" descr="D:\Адема документы\АПТАЛЫК ФОТОООО\IMG_20200224_150629.jpg"/>
          <p:cNvPicPr>
            <a:picLocks noChangeAspect="1" noChangeArrowheads="1"/>
          </p:cNvPicPr>
          <p:nvPr/>
        </p:nvPicPr>
        <p:blipFill>
          <a:blip r:embed="rId9" cstate="print"/>
          <a:srcRect b="17962"/>
          <a:stretch>
            <a:fillRect/>
          </a:stretch>
        </p:blipFill>
        <p:spPr bwMode="auto">
          <a:xfrm>
            <a:off x="7184572" y="1959882"/>
            <a:ext cx="4796971" cy="4745718"/>
          </a:xfrm>
          <a:prstGeom prst="rect">
            <a:avLst/>
          </a:prstGeom>
          <a:ln>
            <a:noFill/>
          </a:ln>
          <a:effectLst>
            <a:outerShdw blurRad="190500" algn="tl" rotWithShape="0">
              <a:srgbClr val="000000">
                <a:alpha val="70000"/>
              </a:srgbClr>
            </a:outerShdw>
          </a:effectLst>
        </p:spPr>
      </p:pic>
      <p:pic>
        <p:nvPicPr>
          <p:cNvPr id="1028" name="Picture 4" descr="D:\Адема документы\АПТАЛЫК ФОТОООО\IMG-20200224-WA0119.jpg"/>
          <p:cNvPicPr>
            <a:picLocks noChangeAspect="1" noChangeArrowheads="1"/>
          </p:cNvPicPr>
          <p:nvPr/>
        </p:nvPicPr>
        <p:blipFill>
          <a:blip r:embed="rId10"/>
          <a:srcRect/>
          <a:stretch>
            <a:fillRect/>
          </a:stretch>
        </p:blipFill>
        <p:spPr bwMode="auto">
          <a:xfrm>
            <a:off x="217714" y="1894569"/>
            <a:ext cx="3193143" cy="2315726"/>
          </a:xfrm>
          <a:prstGeom prst="rect">
            <a:avLst/>
          </a:prstGeom>
          <a:ln>
            <a:noFill/>
          </a:ln>
          <a:effectLst>
            <a:outerShdw blurRad="190500" algn="tl" rotWithShape="0">
              <a:srgbClr val="000000">
                <a:alpha val="70000"/>
              </a:srgbClr>
            </a:outerShdw>
          </a:effectLst>
        </p:spPr>
      </p:pic>
      <p:pic>
        <p:nvPicPr>
          <p:cNvPr id="1029" name="Picture 5" descr="D:\Адема документы\АПТАЛЫК ФОТОООО\IMG-20200224-WA0114.jpg"/>
          <p:cNvPicPr>
            <a:picLocks noChangeAspect="1" noChangeArrowheads="1"/>
          </p:cNvPicPr>
          <p:nvPr/>
        </p:nvPicPr>
        <p:blipFill>
          <a:blip r:embed="rId11" cstate="print"/>
          <a:srcRect/>
          <a:stretch>
            <a:fillRect/>
          </a:stretch>
        </p:blipFill>
        <p:spPr bwMode="auto">
          <a:xfrm>
            <a:off x="160000" y="4195338"/>
            <a:ext cx="1840922" cy="2457601"/>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2066925" y="4426714"/>
            <a:ext cx="5153025"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n-US" sz="1400" b="1" dirty="0" smtClean="0">
                <a:solidFill>
                  <a:srgbClr val="0070C0"/>
                </a:solidFill>
                <a:latin typeface="Times New Roman" pitchFamily="18" charset="0"/>
                <a:cs typeface="Times New Roman" pitchFamily="18" charset="0"/>
              </a:rPr>
              <a:t>            </a:t>
            </a:r>
            <a:r>
              <a:rPr lang="kk-KZ" sz="1400" b="1" dirty="0" smtClean="0">
                <a:solidFill>
                  <a:srgbClr val="0070C0"/>
                </a:solidFill>
                <a:latin typeface="Times New Roman" pitchFamily="18" charset="0"/>
                <a:cs typeface="Times New Roman" pitchFamily="18" charset="0"/>
              </a:rPr>
              <a:t>24.02.2020 күні ағылшын пәнінің оқытушылары “Халықтар тілі – ел ынтымағы” атты  Тіл шебері  жарысын өткізді.  Іс-шараға 1 курстардан  полиглоттар қатысты. Жалпы  қатысушылар екі топқа бөлінді. Іс-шараның  құрылымы өте жақсы құрылған.     7 турдан тұратын жарыс , білім алушылардың көңілінен шықты.  Тіл шеберінде жалпы қызықты тапсырмалар, жұмбақтар, сұрақтар, мақал-мәтелдер үш тілде беріліп отырды. Білім алушылар өздерінің ағылшын тілінен шеберліктерін көрсетті.</a:t>
            </a:r>
            <a:endParaRPr lang="ru-RU" sz="1400" dirty="0">
              <a:solidFill>
                <a:srgbClr val="0070C0"/>
              </a:solidFill>
            </a:endParaRPr>
          </a:p>
        </p:txBody>
      </p:sp>
    </p:spTree>
    <p:extLst>
      <p:ext uri="{BB962C8B-B14F-4D97-AF65-F5344CB8AC3E}">
        <p14:creationId xmlns="" xmlns:p14="http://schemas.microsoft.com/office/powerpoint/2010/main" val="3320793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файл\21.jpg"/>
          <p:cNvPicPr/>
          <p:nvPr/>
        </p:nvPicPr>
        <p:blipFill>
          <a:blip r:embed="rId2">
            <a:extLst>
              <a:ext uri="{28A0092B-C50C-407E-A947-70E740481C1C}">
                <a14:useLocalDpi xmlns="" xmlns:a14="http://schemas.microsoft.com/office/drawing/2010/main" val="0"/>
              </a:ext>
            </a:extLst>
          </a:blip>
          <a:srcRect/>
          <a:stretch>
            <a:fillRect/>
          </a:stretch>
        </p:blipFill>
        <p:spPr bwMode="auto">
          <a:xfrm>
            <a:off x="9695543" y="217713"/>
            <a:ext cx="2294889" cy="2177143"/>
          </a:xfrm>
          <a:prstGeom prst="rect">
            <a:avLst/>
          </a:prstGeom>
          <a:ln>
            <a:noFill/>
          </a:ln>
          <a:effectLst>
            <a:outerShdw blurRad="190500" algn="tl" rotWithShape="0">
              <a:srgbClr val="000000">
                <a:alpha val="70000"/>
              </a:srgbClr>
            </a:outerShdw>
          </a:effectLst>
        </p:spPr>
      </p:pic>
      <p:sp>
        <p:nvSpPr>
          <p:cNvPr id="5" name="Прямоугольник 4"/>
          <p:cNvSpPr/>
          <p:nvPr/>
        </p:nvSpPr>
        <p:spPr>
          <a:xfrm>
            <a:off x="3967357" y="179926"/>
            <a:ext cx="5558971" cy="917349"/>
          </a:xfrm>
          <a:prstGeom prst="rect">
            <a:avLst/>
          </a:prstGeom>
        </p:spPr>
        <p:txBody>
          <a:bodyPr lIns="91438" tIns="45719" rIns="91438" bIns="45719">
            <a:prstTxWarp prst="textCascadeUp">
              <a:avLst/>
            </a:prstTxWarp>
            <a:spAutoFit/>
          </a:bodyPr>
          <a:lstStyle/>
          <a:p>
            <a:pPr lvl="0">
              <a:lnSpc>
                <a:spcPct val="115000"/>
              </a:lnSpc>
            </a:pPr>
            <a:r>
              <a:rPr lang="kk-KZ" sz="2000" b="1" dirty="0">
                <a:ln w="12700" cmpd="sng">
                  <a:solidFill>
                    <a:schemeClr val="accent4"/>
                  </a:solidFill>
                  <a:prstDash val="solid"/>
                </a:ln>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«М</a:t>
            </a:r>
            <a:r>
              <a:rPr lang="kk-KZ" sz="2000" b="1" dirty="0">
                <a:ln w="12700" cmpd="sng">
                  <a:solidFill>
                    <a:schemeClr val="accent4"/>
                  </a:solidFill>
                  <a:prstDash val="solid"/>
                </a:ln>
                <a:solidFill>
                  <a:srgbClr val="C00000"/>
                </a:solidFill>
                <a:latin typeface="Times New Roman" panose="02020603050405020304" pitchFamily="18" charset="0"/>
                <a:ea typeface="Calibri" panose="020F0502020204030204" pitchFamily="34" charset="0"/>
                <a:cs typeface="Times New Roman" panose="02020603050405020304" pitchFamily="18" charset="0"/>
              </a:rPr>
              <a:t>олекула модельдерін жасау</a:t>
            </a:r>
            <a:r>
              <a:rPr lang="kk-KZ" sz="2000" b="1" dirty="0">
                <a:ln w="12700" cmpd="sng">
                  <a:solidFill>
                    <a:schemeClr val="accent4"/>
                  </a:solidFill>
                  <a:prstDash val="solid"/>
                </a:ln>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b="1" dirty="0">
              <a:ln w="12700" cmpd="sng">
                <a:solidFill>
                  <a:schemeClr val="accent4"/>
                </a:solidFill>
                <a:prstDash val="solid"/>
              </a:ln>
              <a:solidFill>
                <a:srgbClr val="C00000"/>
              </a:solidFill>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pPr>
            <a:r>
              <a:rPr lang="kk-KZ" sz="2000" b="1" dirty="0">
                <a:ln w="12700" cmpd="sng">
                  <a:solidFill>
                    <a:schemeClr val="accent4"/>
                  </a:solidFill>
                  <a:prstDash val="solid"/>
                </a:ln>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Химия пәнінен ашық зертханалық сабақ</a:t>
            </a:r>
            <a:endParaRPr lang="ru-RU" sz="2000" b="1" dirty="0">
              <a:ln w="12700" cmpd="sng">
                <a:solidFill>
                  <a:schemeClr val="accent4"/>
                </a:solidFill>
                <a:prstDash val="solid"/>
              </a:ln>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8864301" y="2434578"/>
            <a:ext cx="3163972" cy="729428"/>
          </a:xfrm>
          <a:prstGeom prst="rect">
            <a:avLst/>
          </a:prstGeom>
        </p:spPr>
        <p:txBody>
          <a:bodyPr wrap="square" lIns="91438" tIns="45719" rIns="91438" bIns="45719">
            <a:spAutoFit/>
          </a:bodyPr>
          <a:lstStyle/>
          <a:p>
            <a:pPr lvl="0" algn="r">
              <a:lnSpc>
                <a:spcPct val="115000"/>
              </a:lnSpc>
            </a:pPr>
            <a:r>
              <a:rPr lang="kk-KZ" b="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Химия пәнінің оқытушысы: </a:t>
            </a:r>
          </a:p>
          <a:p>
            <a:pPr lvl="0" algn="r">
              <a:lnSpc>
                <a:spcPct val="115000"/>
              </a:lnSpc>
            </a:pPr>
            <a:r>
              <a:rPr lang="kk-KZ"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Тургаев </a:t>
            </a:r>
            <a:r>
              <a:rPr lang="kk-KZ"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Б.Б</a:t>
            </a:r>
            <a:endParaRPr lang="ru-RU" b="1" dirty="0">
              <a:solidFill>
                <a:srgbClr val="00206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2051" name="Picture 3" descr="D:\Адема документы\АПТАЛЫК ФОТОООО\IMG-20200225-WA0031.jpg"/>
          <p:cNvPicPr>
            <a:picLocks noChangeAspect="1" noChangeArrowheads="1"/>
          </p:cNvPicPr>
          <p:nvPr/>
        </p:nvPicPr>
        <p:blipFill>
          <a:blip r:embed="rId3"/>
          <a:srcRect/>
          <a:stretch>
            <a:fillRect/>
          </a:stretch>
        </p:blipFill>
        <p:spPr bwMode="auto">
          <a:xfrm>
            <a:off x="152400" y="3087445"/>
            <a:ext cx="4147457" cy="3563727"/>
          </a:xfrm>
          <a:prstGeom prst="rect">
            <a:avLst/>
          </a:prstGeom>
          <a:noFill/>
        </p:spPr>
      </p:pic>
      <p:pic>
        <p:nvPicPr>
          <p:cNvPr id="2052" name="Picture 4" descr="D:\Адема документы\АПТАЛЫК ФОТОООО\IMG-20200225-WA0035.jpg"/>
          <p:cNvPicPr>
            <a:picLocks noChangeAspect="1" noChangeArrowheads="1"/>
          </p:cNvPicPr>
          <p:nvPr/>
        </p:nvPicPr>
        <p:blipFill>
          <a:blip r:embed="rId4"/>
          <a:srcRect/>
          <a:stretch>
            <a:fillRect/>
          </a:stretch>
        </p:blipFill>
        <p:spPr bwMode="auto">
          <a:xfrm>
            <a:off x="4451232" y="1095286"/>
            <a:ext cx="3537857" cy="2097619"/>
          </a:xfrm>
          <a:prstGeom prst="rect">
            <a:avLst/>
          </a:prstGeom>
          <a:noFill/>
        </p:spPr>
      </p:pic>
      <p:pic>
        <p:nvPicPr>
          <p:cNvPr id="2053" name="Picture 5" descr="D:\Адема документы\АПТАЛЫК ФОТОООО\IMG-20200225-WA0043.jpg"/>
          <p:cNvPicPr>
            <a:picLocks noChangeAspect="1" noChangeArrowheads="1"/>
          </p:cNvPicPr>
          <p:nvPr/>
        </p:nvPicPr>
        <p:blipFill>
          <a:blip r:embed="rId5"/>
          <a:srcRect/>
          <a:stretch>
            <a:fillRect/>
          </a:stretch>
        </p:blipFill>
        <p:spPr bwMode="auto">
          <a:xfrm>
            <a:off x="8011886" y="3331029"/>
            <a:ext cx="3984171" cy="3341913"/>
          </a:xfrm>
          <a:prstGeom prst="rect">
            <a:avLst/>
          </a:prstGeom>
          <a:noFill/>
        </p:spPr>
      </p:pic>
      <p:pic>
        <p:nvPicPr>
          <p:cNvPr id="2" name="Picture 2" descr="D:\Адема документы\АПТАЛЫК ФОТОООО\IMG-20200225-WA0041.jpg"/>
          <p:cNvPicPr>
            <a:picLocks noChangeAspect="1" noChangeArrowheads="1"/>
          </p:cNvPicPr>
          <p:nvPr/>
        </p:nvPicPr>
        <p:blipFill>
          <a:blip r:embed="rId6"/>
          <a:srcRect/>
          <a:stretch>
            <a:fillRect/>
          </a:stretch>
        </p:blipFill>
        <p:spPr bwMode="auto">
          <a:xfrm>
            <a:off x="237863" y="139848"/>
            <a:ext cx="3602618" cy="2786232"/>
          </a:xfrm>
          <a:prstGeom prst="rect">
            <a:avLst/>
          </a:prstGeom>
          <a:noFill/>
        </p:spPr>
      </p:pic>
      <p:sp>
        <p:nvSpPr>
          <p:cNvPr id="12" name="Прямоугольник 11"/>
          <p:cNvSpPr/>
          <p:nvPr/>
        </p:nvSpPr>
        <p:spPr>
          <a:xfrm>
            <a:off x="4524375" y="3629024"/>
            <a:ext cx="3314700"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n-US"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25.02.2020 күні  ПК-16 тобында химия пәнінің оқытушысы Тургаев Б.Б “Молекула модельдерін жасау” тықырыбында зертханалық ашық сабақ өткізді. Ашық сабақ өте жақсы өтті.  Жалпы топты 3 топқа бөліп, жарыстыра отырып өткізді.  Оқытушы өзінің білімджілігін, ісмерлігін көрсетті. Білім алушылар сабаққа өте жақсы қатысып, сабақ қызықты өтті. Сабақта жаңа технологиялық әдістер қолданылды. </a:t>
            </a:r>
            <a:endParaRPr lang="ru-RU" sz="1400" dirty="0"/>
          </a:p>
        </p:txBody>
      </p:sp>
    </p:spTree>
    <p:extLst>
      <p:ext uri="{BB962C8B-B14F-4D97-AF65-F5344CB8AC3E}">
        <p14:creationId xmlns="" xmlns:p14="http://schemas.microsoft.com/office/powerpoint/2010/main" val="259049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rotWithShape="1">
          <a:blip r:embed="rId2" cstate="print">
            <a:extLst>
              <a:ext uri="{28A0092B-C50C-407E-A947-70E740481C1C}">
                <a14:useLocalDpi xmlns="" xmlns:a14="http://schemas.microsoft.com/office/drawing/2010/main" val="0"/>
              </a:ext>
            </a:extLst>
          </a:blip>
          <a:srcRect t="20679" b="20355"/>
          <a:stretch/>
        </p:blipFill>
        <p:spPr>
          <a:xfrm>
            <a:off x="10232124" y="142785"/>
            <a:ext cx="1826097" cy="1773102"/>
          </a:xfrm>
          <a:prstGeom prst="rect">
            <a:avLst/>
          </a:prstGeom>
        </p:spPr>
      </p:pic>
      <p:sp>
        <p:nvSpPr>
          <p:cNvPr id="5" name="Прямоугольник 4"/>
          <p:cNvSpPr/>
          <p:nvPr/>
        </p:nvSpPr>
        <p:spPr>
          <a:xfrm>
            <a:off x="5207723" y="316911"/>
            <a:ext cx="4838319" cy="517063"/>
          </a:xfrm>
          <a:prstGeom prst="rect">
            <a:avLst/>
          </a:prstGeom>
        </p:spPr>
        <p:txBody>
          <a:bodyPr wrap="square" lIns="91438" tIns="45719" rIns="91438" bIns="45719">
            <a:spAutoFit/>
          </a:bodyPr>
          <a:lstStyle/>
          <a:p>
            <a:pPr algn="ctr" fontAlgn="t">
              <a:lnSpc>
                <a:spcPct val="115000"/>
              </a:lnSpc>
            </a:pPr>
            <a:r>
              <a:rPr lang="kk-KZ" sz="2400" b="1" dirty="0">
                <a:ln w="12700" cmpd="sng">
                  <a:solidFill>
                    <a:schemeClr val="accent4"/>
                  </a:solidFill>
                  <a:prstDash val="solid"/>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«Физика әлеміне саяхат» </a:t>
            </a:r>
            <a:r>
              <a:rPr lang="kk-KZ" sz="2400" b="1" dirty="0">
                <a:ln w="12700" cmpd="sng">
                  <a:solidFill>
                    <a:schemeClr val="accent4"/>
                  </a:solidFill>
                  <a:prstDash val="solid"/>
                </a:ln>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сайыс</a:t>
            </a:r>
            <a:endParaRPr lang="ru-RU" sz="3200" b="1" dirty="0">
              <a:ln w="12700" cmpd="sng">
                <a:solidFill>
                  <a:schemeClr val="accent4"/>
                </a:solidFill>
                <a:prstDash val="solid"/>
              </a:ln>
              <a:solidFill>
                <a:srgbClr val="7030A0"/>
              </a:solidFill>
              <a:latin typeface="Arial" panose="020B0604020202020204" pitchFamily="34" charset="0"/>
            </a:endParaRPr>
          </a:p>
        </p:txBody>
      </p:sp>
      <p:sp>
        <p:nvSpPr>
          <p:cNvPr id="6" name="Прямоугольник 5"/>
          <p:cNvSpPr/>
          <p:nvPr/>
        </p:nvSpPr>
        <p:spPr>
          <a:xfrm>
            <a:off x="5959548" y="1986380"/>
            <a:ext cx="6096000" cy="830995"/>
          </a:xfrm>
          <a:prstGeom prst="rect">
            <a:avLst/>
          </a:prstGeom>
        </p:spPr>
        <p:txBody>
          <a:bodyPr lIns="91438" tIns="45719" rIns="91438" bIns="45719">
            <a:spAutoFit/>
          </a:bodyPr>
          <a:lstStyle/>
          <a:p>
            <a:pPr lvl="0" algn="r"/>
            <a:r>
              <a:rPr lang="kk-KZ" sz="1600" b="1" dirty="0" smtClean="0">
                <a:solidFill>
                  <a:srgbClr val="FF0000"/>
                </a:solidFill>
                <a:latin typeface="Times New Roman" panose="02020603050405020304" pitchFamily="18" charset="0"/>
                <a:ea typeface="Times New Roman"/>
                <a:cs typeface="Times New Roman" panose="02020603050405020304" pitchFamily="18" charset="0"/>
              </a:rPr>
              <a:t>Физика  </a:t>
            </a:r>
            <a:r>
              <a:rPr lang="kk-KZ" sz="1600" b="1" dirty="0">
                <a:solidFill>
                  <a:srgbClr val="FF0000"/>
                </a:solidFill>
                <a:latin typeface="Times New Roman" panose="02020603050405020304" pitchFamily="18" charset="0"/>
                <a:ea typeface="Times New Roman"/>
                <a:cs typeface="Times New Roman" panose="02020603050405020304" pitchFamily="18" charset="0"/>
              </a:rPr>
              <a:t>пәнінің оқытушысы </a:t>
            </a:r>
            <a:endParaRPr lang="ru-RU" sz="1600" b="1" dirty="0">
              <a:solidFill>
                <a:srgbClr val="FF0000"/>
              </a:solidFill>
              <a:latin typeface="Times New Roman" panose="02020603050405020304" pitchFamily="18" charset="0"/>
              <a:ea typeface="Calibri"/>
              <a:cs typeface="Times New Roman" panose="02020603050405020304" pitchFamily="18" charset="0"/>
            </a:endParaRPr>
          </a:p>
          <a:p>
            <a:pPr algn="r"/>
            <a:r>
              <a:rPr lang="kk-KZ" sz="1600" b="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Шакенов Ж.Н</a:t>
            </a:r>
            <a:endParaRPr lang="ru-RU" sz="1600" b="1" dirty="0">
              <a:solidFill>
                <a:srgbClr val="002060"/>
              </a:solidFill>
              <a:latin typeface="Arial" panose="020B0604020202020204" pitchFamily="34" charset="0"/>
            </a:endParaRPr>
          </a:p>
          <a:p>
            <a:pPr lvl="0" algn="r"/>
            <a:r>
              <a:rPr lang="kk-KZ" sz="1600" b="1" dirty="0" smtClean="0">
                <a:solidFill>
                  <a:srgbClr val="002060"/>
                </a:solidFill>
                <a:latin typeface="Times New Roman" panose="02020603050405020304" pitchFamily="18" charset="0"/>
                <a:ea typeface="Times New Roman"/>
                <a:cs typeface="Times New Roman" panose="02020603050405020304" pitchFamily="18" charset="0"/>
              </a:rPr>
              <a:t>                                         </a:t>
            </a:r>
            <a:endParaRPr lang="ru-RU" sz="1600" b="1" dirty="0">
              <a:solidFill>
                <a:srgbClr val="002060"/>
              </a:solidFill>
              <a:latin typeface="Times New Roman" panose="02020603050405020304" pitchFamily="18" charset="0"/>
              <a:ea typeface="Calibri"/>
              <a:cs typeface="Times New Roman" panose="02020603050405020304" pitchFamily="18" charset="0"/>
            </a:endParaRPr>
          </a:p>
        </p:txBody>
      </p:sp>
      <p:pic>
        <p:nvPicPr>
          <p:cNvPr id="3074" name="Picture 2" descr="D:\Адема документы\АПТАЛЫК ФОТОООО\IMG_20200226_142432.jpg"/>
          <p:cNvPicPr>
            <a:picLocks noChangeAspect="1" noChangeArrowheads="1"/>
          </p:cNvPicPr>
          <p:nvPr/>
        </p:nvPicPr>
        <p:blipFill>
          <a:blip r:embed="rId3" cstate="print"/>
          <a:srcRect/>
          <a:stretch>
            <a:fillRect/>
          </a:stretch>
        </p:blipFill>
        <p:spPr bwMode="auto">
          <a:xfrm>
            <a:off x="148281" y="210064"/>
            <a:ext cx="5053913" cy="3263900"/>
          </a:xfrm>
          <a:prstGeom prst="rect">
            <a:avLst/>
          </a:prstGeom>
          <a:noFill/>
        </p:spPr>
      </p:pic>
      <p:pic>
        <p:nvPicPr>
          <p:cNvPr id="3075" name="Picture 3" descr="D:\Адема документы\АПТАЛЫК ФОТОООО\IMG-20200229-WA0217.jpg"/>
          <p:cNvPicPr>
            <a:picLocks noChangeAspect="1" noChangeArrowheads="1"/>
          </p:cNvPicPr>
          <p:nvPr/>
        </p:nvPicPr>
        <p:blipFill>
          <a:blip r:embed="rId4"/>
          <a:srcRect/>
          <a:stretch>
            <a:fillRect/>
          </a:stretch>
        </p:blipFill>
        <p:spPr bwMode="auto">
          <a:xfrm>
            <a:off x="7150308" y="2842054"/>
            <a:ext cx="4864578" cy="3818239"/>
          </a:xfrm>
          <a:prstGeom prst="rect">
            <a:avLst/>
          </a:prstGeom>
          <a:noFill/>
        </p:spPr>
      </p:pic>
      <p:pic>
        <p:nvPicPr>
          <p:cNvPr id="3076" name="Picture 4" descr="D:\Адема документы\АПТАЛЫК ФОТОООО\IMG-20200229-WA0235.jpg"/>
          <p:cNvPicPr>
            <a:picLocks noChangeAspect="1" noChangeArrowheads="1"/>
          </p:cNvPicPr>
          <p:nvPr/>
        </p:nvPicPr>
        <p:blipFill>
          <a:blip r:embed="rId5"/>
          <a:srcRect/>
          <a:stretch>
            <a:fillRect/>
          </a:stretch>
        </p:blipFill>
        <p:spPr bwMode="auto">
          <a:xfrm>
            <a:off x="5289127" y="849855"/>
            <a:ext cx="3628962" cy="1827274"/>
          </a:xfrm>
          <a:prstGeom prst="rect">
            <a:avLst/>
          </a:prstGeom>
          <a:noFill/>
        </p:spPr>
      </p:pic>
      <p:pic>
        <p:nvPicPr>
          <p:cNvPr id="3077" name="Picture 5" descr="D:\Адема документы\АПТАЛЫК ФОТОООО\IMG-20200229-WA0234.jpg"/>
          <p:cNvPicPr>
            <a:picLocks noChangeAspect="1" noChangeArrowheads="1"/>
          </p:cNvPicPr>
          <p:nvPr/>
        </p:nvPicPr>
        <p:blipFill>
          <a:blip r:embed="rId6"/>
          <a:srcRect/>
          <a:stretch>
            <a:fillRect/>
          </a:stretch>
        </p:blipFill>
        <p:spPr bwMode="auto">
          <a:xfrm>
            <a:off x="139301" y="3995664"/>
            <a:ext cx="2914450" cy="2338517"/>
          </a:xfrm>
          <a:prstGeom prst="rect">
            <a:avLst/>
          </a:prstGeom>
          <a:noFill/>
        </p:spPr>
      </p:pic>
      <p:sp>
        <p:nvSpPr>
          <p:cNvPr id="11" name="Прямоугольник 10"/>
          <p:cNvSpPr/>
          <p:nvPr/>
        </p:nvSpPr>
        <p:spPr>
          <a:xfrm>
            <a:off x="3143250" y="3879414"/>
            <a:ext cx="3952875" cy="2677656"/>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n-US"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26.02.2020 күні  26 кабинетте </a:t>
            </a:r>
            <a:r>
              <a:rPr lang="kk-KZ" sz="1400" b="1" dirty="0" smtClean="0">
                <a:solidFill>
                  <a:srgbClr val="0070C0"/>
                </a:solidFill>
                <a:latin typeface="Times New Roman" panose="02020603050405020304" pitchFamily="18" charset="0"/>
                <a:ea typeface="Calibri"/>
                <a:cs typeface="Times New Roman" panose="02020603050405020304" pitchFamily="18" charset="0"/>
              </a:rPr>
              <a:t>ОП-17, </a:t>
            </a:r>
            <a:r>
              <a:rPr lang="en-US" sz="1400" b="1" dirty="0" smtClean="0">
                <a:solidFill>
                  <a:srgbClr val="0070C0"/>
                </a:solidFill>
                <a:latin typeface="Times New Roman" panose="02020603050405020304" pitchFamily="18" charset="0"/>
                <a:ea typeface="Calibri"/>
                <a:cs typeface="Times New Roman" panose="02020603050405020304" pitchFamily="18" charset="0"/>
              </a:rPr>
              <a:t> </a:t>
            </a:r>
            <a:r>
              <a:rPr lang="kk-KZ" sz="1400" b="1" dirty="0" smtClean="0">
                <a:solidFill>
                  <a:srgbClr val="0070C0"/>
                </a:solidFill>
                <a:latin typeface="Times New Roman" panose="02020603050405020304" pitchFamily="18" charset="0"/>
                <a:ea typeface="Calibri"/>
                <a:cs typeface="Times New Roman" panose="02020603050405020304" pitchFamily="18" charset="0"/>
              </a:rPr>
              <a:t>П-11 топтарының қатысуымен  Физика пәнінің оқытушысы Шакенов Ж.Н  “Физика әлеміне саяхат” атты сайыс сабағын өткізді.  Екі топ топқа бөлініп сайысты. Жалпы іс-шара өте қызықты өтті. Білім алушылардың қызығушылығы өте жоғары болды. Сайыс 6-бөлімнен тұрды. Бөлімдер өте қызықты құрастырылған. Білім алушылармен қызықты тапсырмалар көптеп кездесті,сонымен қатар постермен жұмыс болды.</a:t>
            </a:r>
            <a:endParaRPr lang="ru-RU" sz="1400" dirty="0"/>
          </a:p>
        </p:txBody>
      </p:sp>
    </p:spTree>
    <p:extLst>
      <p:ext uri="{BB962C8B-B14F-4D97-AF65-F5344CB8AC3E}">
        <p14:creationId xmlns="" xmlns:p14="http://schemas.microsoft.com/office/powerpoint/2010/main" val="136674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E:\Сайт мугалимдер\_DSC0394.JPG"/>
          <p:cNvPicPr/>
          <p:nvPr/>
        </p:nvPicPr>
        <p:blipFill rotWithShape="1">
          <a:blip r:embed="rId2" cstate="print">
            <a:extLst>
              <a:ext uri="{28A0092B-C50C-407E-A947-70E740481C1C}">
                <a14:useLocalDpi xmlns="" xmlns:a14="http://schemas.microsoft.com/office/drawing/2010/main" val="0"/>
              </a:ext>
            </a:extLst>
          </a:blip>
          <a:srcRect l="15192" r="33055"/>
          <a:stretch/>
        </p:blipFill>
        <p:spPr bwMode="auto">
          <a:xfrm>
            <a:off x="190375" y="2187062"/>
            <a:ext cx="1719107" cy="1774184"/>
          </a:xfrm>
          <a:prstGeom prst="rect">
            <a:avLst/>
          </a:prstGeom>
          <a:noFill/>
          <a:ln>
            <a:noFill/>
          </a:ln>
          <a:extLst>
            <a:ext uri="{53640926-AAD7-44D8-BBD7-CCE9431645EC}">
              <a14:shadowObscured xmlns="" xmlns:a14="http://schemas.microsoft.com/office/drawing/2010/main"/>
            </a:ext>
          </a:extLst>
        </p:spPr>
      </p:pic>
      <p:pic>
        <p:nvPicPr>
          <p:cNvPr id="5" name="Рисунок 4" descr="E:\файл\16.jpg"/>
          <p:cNvPicPr/>
          <p:nvPr/>
        </p:nvPicPr>
        <p:blipFill rotWithShape="1">
          <a:blip r:embed="rId3">
            <a:extLst>
              <a:ext uri="{28A0092B-C50C-407E-A947-70E740481C1C}">
                <a14:useLocalDpi xmlns="" xmlns:a14="http://schemas.microsoft.com/office/drawing/2010/main" val="0"/>
              </a:ext>
            </a:extLst>
          </a:blip>
          <a:srcRect l="2994" r="2994" b="23333"/>
          <a:stretch/>
        </p:blipFill>
        <p:spPr bwMode="auto">
          <a:xfrm>
            <a:off x="164890" y="4522646"/>
            <a:ext cx="1771486" cy="1701709"/>
          </a:xfrm>
          <a:prstGeom prst="rect">
            <a:avLst/>
          </a:prstGeom>
          <a:noFill/>
          <a:ln>
            <a:noFill/>
          </a:ln>
          <a:extLst>
            <a:ext uri="{53640926-AAD7-44D8-BBD7-CCE9431645EC}">
              <a14:shadowObscured xmlns="" xmlns:a14="http://schemas.microsoft.com/office/drawing/2010/main"/>
            </a:ext>
          </a:extLst>
        </p:spPr>
      </p:pic>
      <p:sp>
        <p:nvSpPr>
          <p:cNvPr id="3" name="Прямоугольник 2"/>
          <p:cNvSpPr/>
          <p:nvPr/>
        </p:nvSpPr>
        <p:spPr>
          <a:xfrm>
            <a:off x="29980" y="6229852"/>
            <a:ext cx="4368800" cy="461663"/>
          </a:xfrm>
          <a:prstGeom prst="rect">
            <a:avLst/>
          </a:prstGeom>
        </p:spPr>
        <p:txBody>
          <a:bodyPr wrap="square" lIns="91438" tIns="45719" rIns="91438" bIns="45719">
            <a:spAutoFit/>
          </a:bodyPr>
          <a:lstStyle/>
          <a:p>
            <a:pPr lvl="0"/>
            <a:r>
              <a:rPr lang="kk-KZ" sz="1200" b="1" dirty="0" smtClean="0">
                <a:solidFill>
                  <a:srgbClr val="FF0000"/>
                </a:solidFill>
                <a:latin typeface="Times New Roman" panose="02020603050405020304" pitchFamily="18" charset="0"/>
                <a:ea typeface="Times New Roman"/>
                <a:cs typeface="Times New Roman" panose="02020603050405020304" pitchFamily="18" charset="0"/>
              </a:rPr>
              <a:t>Информатика пәнінің </a:t>
            </a:r>
            <a:r>
              <a:rPr lang="kk-KZ" sz="1200" b="1" dirty="0">
                <a:solidFill>
                  <a:srgbClr val="FF0000"/>
                </a:solidFill>
                <a:latin typeface="Times New Roman" panose="02020603050405020304" pitchFamily="18" charset="0"/>
                <a:ea typeface="Times New Roman"/>
                <a:cs typeface="Times New Roman" panose="02020603050405020304" pitchFamily="18" charset="0"/>
              </a:rPr>
              <a:t>оқытушысы </a:t>
            </a:r>
            <a:endParaRPr lang="ru-RU" sz="1200" b="1" dirty="0">
              <a:solidFill>
                <a:srgbClr val="FF0000"/>
              </a:solidFill>
              <a:latin typeface="Times New Roman" panose="02020603050405020304" pitchFamily="18" charset="0"/>
              <a:ea typeface="Calibri"/>
              <a:cs typeface="Times New Roman" panose="02020603050405020304" pitchFamily="18" charset="0"/>
            </a:endParaRPr>
          </a:p>
          <a:p>
            <a:pPr lvl="0"/>
            <a:r>
              <a:rPr lang="kk-KZ" sz="1200" b="1" dirty="0" smtClean="0">
                <a:solidFill>
                  <a:srgbClr val="002060"/>
                </a:solidFill>
                <a:latin typeface="Times New Roman" panose="02020603050405020304" pitchFamily="18" charset="0"/>
                <a:ea typeface="Times New Roman"/>
                <a:cs typeface="Times New Roman" panose="02020603050405020304" pitchFamily="18" charset="0"/>
              </a:rPr>
              <a:t>Бекеева Д.Х</a:t>
            </a:r>
            <a:endParaRPr lang="ru-RU" sz="1200" b="1" dirty="0">
              <a:solidFill>
                <a:srgbClr val="002060"/>
              </a:solidFill>
              <a:latin typeface="Times New Roman" panose="02020603050405020304" pitchFamily="18" charset="0"/>
              <a:ea typeface="Calibri"/>
              <a:cs typeface="Times New Roman" panose="02020603050405020304" pitchFamily="18" charset="0"/>
            </a:endParaRPr>
          </a:p>
        </p:txBody>
      </p:sp>
      <p:sp>
        <p:nvSpPr>
          <p:cNvPr id="6" name="Прямоугольник 5"/>
          <p:cNvSpPr/>
          <p:nvPr/>
        </p:nvSpPr>
        <p:spPr>
          <a:xfrm>
            <a:off x="0" y="3906470"/>
            <a:ext cx="3759200" cy="523218"/>
          </a:xfrm>
          <a:prstGeom prst="rect">
            <a:avLst/>
          </a:prstGeom>
        </p:spPr>
        <p:txBody>
          <a:bodyPr wrap="square" lIns="91438" tIns="45719" rIns="91438" bIns="45719">
            <a:spAutoFit/>
          </a:bodyPr>
          <a:lstStyle/>
          <a:p>
            <a:pPr lvl="0"/>
            <a:r>
              <a:rPr lang="kk-KZ" sz="1400" b="1" dirty="0">
                <a:solidFill>
                  <a:srgbClr val="FF0000"/>
                </a:solidFill>
                <a:latin typeface="Times New Roman" panose="02020603050405020304" pitchFamily="18" charset="0"/>
                <a:ea typeface="Times New Roman"/>
                <a:cs typeface="Times New Roman" panose="02020603050405020304" pitchFamily="18" charset="0"/>
              </a:rPr>
              <a:t>Математика пәнінің оқытушысы </a:t>
            </a:r>
            <a:endParaRPr lang="ru-RU" sz="1400" b="1" dirty="0">
              <a:solidFill>
                <a:srgbClr val="FF0000"/>
              </a:solidFill>
              <a:latin typeface="Times New Roman" panose="02020603050405020304" pitchFamily="18" charset="0"/>
              <a:ea typeface="Calibri"/>
              <a:cs typeface="Times New Roman" panose="02020603050405020304" pitchFamily="18" charset="0"/>
            </a:endParaRPr>
          </a:p>
          <a:p>
            <a:pPr lvl="0"/>
            <a:r>
              <a:rPr lang="kk-KZ" sz="1400" b="1" dirty="0" smtClean="0">
                <a:solidFill>
                  <a:srgbClr val="002060"/>
                </a:solidFill>
                <a:latin typeface="Times New Roman" panose="02020603050405020304" pitchFamily="18" charset="0"/>
                <a:ea typeface="Times New Roman"/>
                <a:cs typeface="Times New Roman" panose="02020603050405020304" pitchFamily="18" charset="0"/>
              </a:rPr>
              <a:t>Еденова </a:t>
            </a:r>
            <a:r>
              <a:rPr lang="kk-KZ" sz="1400" b="1" dirty="0">
                <a:solidFill>
                  <a:srgbClr val="002060"/>
                </a:solidFill>
                <a:latin typeface="Times New Roman" panose="02020603050405020304" pitchFamily="18" charset="0"/>
                <a:ea typeface="Times New Roman"/>
                <a:cs typeface="Times New Roman" panose="02020603050405020304" pitchFamily="18" charset="0"/>
              </a:rPr>
              <a:t>И.Е</a:t>
            </a:r>
            <a:endParaRPr lang="ru-RU" sz="1400" b="1" dirty="0">
              <a:solidFill>
                <a:srgbClr val="002060"/>
              </a:solidFill>
              <a:latin typeface="Times New Roman" panose="02020603050405020304" pitchFamily="18" charset="0"/>
              <a:ea typeface="Calibri"/>
              <a:cs typeface="Times New Roman" panose="02020603050405020304" pitchFamily="18" charset="0"/>
            </a:endParaRPr>
          </a:p>
        </p:txBody>
      </p:sp>
      <p:pic>
        <p:nvPicPr>
          <p:cNvPr id="2050" name="Picture 2" descr="https://2.bp.blogspot.com/-wmn-8jrhfj4/XGEgLCmQY_I/AAAAAAAACAE/XwvmhV1glacNbOYtu-iQNZjYKM3it6RtwCLcBGAs/s1600/1.jpg"/>
          <p:cNvPicPr>
            <a:picLocks noChangeAspect="1" noChangeArrowheads="1"/>
          </p:cNvPicPr>
          <p:nvPr/>
        </p:nvPicPr>
        <p:blipFill>
          <a:blip r:embed="rId4" cstate="print">
            <a:lum bright="70000" contrast="-70000"/>
            <a:extLst>
              <a:ext uri="{28A0092B-C50C-407E-A947-70E740481C1C}">
                <a14:useLocalDpi xmlns="" xmlns:a14="http://schemas.microsoft.com/office/drawing/2010/main" val="0"/>
              </a:ext>
            </a:extLst>
          </a:blip>
          <a:srcRect/>
          <a:stretch>
            <a:fillRect/>
          </a:stretch>
        </p:blipFill>
        <p:spPr bwMode="auto">
          <a:xfrm>
            <a:off x="0" y="0"/>
            <a:ext cx="4437089" cy="2218544"/>
          </a:xfrm>
          <a:prstGeom prst="rect">
            <a:avLst/>
          </a:prstGeom>
          <a:ln>
            <a:noFill/>
          </a:ln>
          <a:effectLst>
            <a:softEdge rad="112500"/>
          </a:effectLst>
          <a:extLst>
            <a:ext uri="{909E8E84-426E-40DD-AFC4-6F175D3DCCD1}">
              <a14:hiddenFill xmlns="" xmlns:a14="http://schemas.microsoft.com/office/drawing/2010/main">
                <a:solidFill>
                  <a:srgbClr val="FFFFFF"/>
                </a:solidFill>
              </a14:hiddenFill>
            </a:ext>
          </a:extLst>
        </p:spPr>
      </p:pic>
      <p:sp>
        <p:nvSpPr>
          <p:cNvPr id="2" name="Прямоугольник 1"/>
          <p:cNvSpPr/>
          <p:nvPr/>
        </p:nvSpPr>
        <p:spPr>
          <a:xfrm>
            <a:off x="208583" y="174613"/>
            <a:ext cx="4213312" cy="1594225"/>
          </a:xfrm>
          <a:prstGeom prst="rect">
            <a:avLst/>
          </a:prstGeom>
        </p:spPr>
        <p:txBody>
          <a:bodyPr wrap="square" lIns="91438" tIns="45719" rIns="91438" bIns="45719">
            <a:prstTxWarp prst="textSlantUp">
              <a:avLst/>
            </a:prstTxWarp>
            <a:spAutoFit/>
          </a:bodyPr>
          <a:lstStyle/>
          <a:p>
            <a:pPr lvl="0" algn="ctr">
              <a:lnSpc>
                <a:spcPct val="115000"/>
              </a:lnSpc>
            </a:pPr>
            <a:r>
              <a:rPr lang="kk-KZ" b="1" dirty="0">
                <a:ln w="12700" cmpd="sng">
                  <a:solidFill>
                    <a:schemeClr val="accent4"/>
                  </a:solidFill>
                  <a:prstDash val="solid"/>
                </a:ln>
                <a:solidFill>
                  <a:srgbClr val="002060"/>
                </a:solidFill>
                <a:latin typeface="Times New Roman"/>
                <a:ea typeface="Times New Roman"/>
                <a:cs typeface="Times New Roman"/>
              </a:rPr>
              <a:t>Математика </a:t>
            </a:r>
            <a:r>
              <a:rPr lang="kk-KZ" b="1" dirty="0" smtClean="0">
                <a:ln w="12700" cmpd="sng">
                  <a:solidFill>
                    <a:schemeClr val="accent4"/>
                  </a:solidFill>
                  <a:prstDash val="solid"/>
                </a:ln>
                <a:solidFill>
                  <a:srgbClr val="002060"/>
                </a:solidFill>
                <a:latin typeface="Times New Roman"/>
                <a:ea typeface="Times New Roman"/>
                <a:cs typeface="Times New Roman"/>
              </a:rPr>
              <a:t>және информатика пәндерінен </a:t>
            </a:r>
            <a:endParaRPr lang="ru-RU" sz="1600" b="1" dirty="0">
              <a:ln w="12700" cmpd="sng">
                <a:solidFill>
                  <a:schemeClr val="accent4"/>
                </a:solidFill>
                <a:prstDash val="solid"/>
              </a:ln>
              <a:solidFill>
                <a:srgbClr val="002060"/>
              </a:solidFill>
              <a:ea typeface="Calibri"/>
              <a:cs typeface="Times New Roman"/>
            </a:endParaRPr>
          </a:p>
          <a:p>
            <a:pPr lvl="0" algn="ctr">
              <a:lnSpc>
                <a:spcPct val="115000"/>
              </a:lnSpc>
            </a:pPr>
            <a:r>
              <a:rPr lang="kk-KZ" b="1" dirty="0">
                <a:ln w="12700" cmpd="sng">
                  <a:solidFill>
                    <a:schemeClr val="accent4"/>
                  </a:solidFill>
                  <a:prstDash val="solid"/>
                </a:ln>
                <a:solidFill>
                  <a:srgbClr val="002060"/>
                </a:solidFill>
                <a:latin typeface="Times New Roman"/>
                <a:ea typeface="Times New Roman"/>
                <a:cs typeface="Times New Roman"/>
              </a:rPr>
              <a:t>Ақыл –ой гимнастикасы</a:t>
            </a:r>
            <a:endParaRPr lang="ru-RU" sz="1600" b="1" dirty="0">
              <a:ln w="12700" cmpd="sng">
                <a:solidFill>
                  <a:schemeClr val="accent4"/>
                </a:solidFill>
                <a:prstDash val="solid"/>
              </a:ln>
              <a:solidFill>
                <a:srgbClr val="002060"/>
              </a:solidFill>
              <a:ea typeface="Calibri"/>
              <a:cs typeface="Times New Roman"/>
            </a:endParaRPr>
          </a:p>
        </p:txBody>
      </p:sp>
      <p:sp>
        <p:nvSpPr>
          <p:cNvPr id="10" name="Прямоугольник 9"/>
          <p:cNvSpPr/>
          <p:nvPr/>
        </p:nvSpPr>
        <p:spPr>
          <a:xfrm>
            <a:off x="4476750" y="148441"/>
            <a:ext cx="7581899" cy="1815882"/>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n-US"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26.02.2020  күні тағы да бір апталықтың жақсы іс-шарасы 1-2 курстар арысында өткен  математика және информатика пәндерінен  “Ақыл-ой  гимнастикасы “ болды. Іс-шараны математика  және информатика пәндерінің оқытушылары  өткізді.  Іс-шараға     </a:t>
            </a:r>
            <a:r>
              <a:rPr lang="en-US"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1-курстардан осы пәндерді жақсы меңгерген білім алушылар қатысты.  Олар 3-топқа бөлініп, қызыққа толы гимнастикалық ойын өтті. Іс-шараның ерекшелігі екі пәнді бір-бірімен жақсы байланыстыра білген. Құрылымы өте жақсы құрылған.  7 кезеңнен тұрған бөлімдерінде есептер, тапсырмалар,  қызықты логикалық  жұмыстар, интер тақтамаен   жұмыс жүргізілді.  Білім алушылар қызығушылықпен қатысты.  </a:t>
            </a:r>
            <a:endParaRPr lang="ru-RU" sz="1400" dirty="0"/>
          </a:p>
        </p:txBody>
      </p:sp>
      <p:pic>
        <p:nvPicPr>
          <p:cNvPr id="1026" name="Picture 2" descr="C:\Users\KBS\Downloads\DSC_0063.JPG"/>
          <p:cNvPicPr>
            <a:picLocks noChangeAspect="1" noChangeArrowheads="1"/>
          </p:cNvPicPr>
          <p:nvPr/>
        </p:nvPicPr>
        <p:blipFill>
          <a:blip r:embed="rId5" cstate="print"/>
          <a:srcRect/>
          <a:stretch>
            <a:fillRect/>
          </a:stretch>
        </p:blipFill>
        <p:spPr bwMode="auto">
          <a:xfrm>
            <a:off x="7795260" y="2038645"/>
            <a:ext cx="4009527" cy="2167595"/>
          </a:xfrm>
          <a:prstGeom prst="rect">
            <a:avLst/>
          </a:prstGeom>
          <a:noFill/>
        </p:spPr>
      </p:pic>
      <p:pic>
        <p:nvPicPr>
          <p:cNvPr id="1027" name="Picture 3" descr="C:\Users\KBS\Downloads\DSC_0070.JPG"/>
          <p:cNvPicPr>
            <a:picLocks noChangeAspect="1" noChangeArrowheads="1"/>
          </p:cNvPicPr>
          <p:nvPr/>
        </p:nvPicPr>
        <p:blipFill>
          <a:blip r:embed="rId6" cstate="print"/>
          <a:srcRect/>
          <a:stretch>
            <a:fillRect/>
          </a:stretch>
        </p:blipFill>
        <p:spPr bwMode="auto">
          <a:xfrm>
            <a:off x="3840480" y="2074521"/>
            <a:ext cx="3771900" cy="2085999"/>
          </a:xfrm>
          <a:prstGeom prst="rect">
            <a:avLst/>
          </a:prstGeom>
          <a:noFill/>
        </p:spPr>
      </p:pic>
      <p:pic>
        <p:nvPicPr>
          <p:cNvPr id="1028" name="Picture 4" descr="C:\Users\KBS\Downloads\DSC_0084.JPG"/>
          <p:cNvPicPr>
            <a:picLocks noChangeAspect="1" noChangeArrowheads="1"/>
          </p:cNvPicPr>
          <p:nvPr/>
        </p:nvPicPr>
        <p:blipFill>
          <a:blip r:embed="rId7" cstate="print"/>
          <a:srcRect/>
          <a:stretch>
            <a:fillRect/>
          </a:stretch>
        </p:blipFill>
        <p:spPr bwMode="auto">
          <a:xfrm>
            <a:off x="5631242" y="4366260"/>
            <a:ext cx="3234406" cy="2320515"/>
          </a:xfrm>
          <a:prstGeom prst="rect">
            <a:avLst/>
          </a:prstGeom>
          <a:noFill/>
        </p:spPr>
      </p:pic>
      <p:pic>
        <p:nvPicPr>
          <p:cNvPr id="1029" name="Picture 5" descr="C:\Users\KBS\Downloads\DSC_0075.JPG"/>
          <p:cNvPicPr>
            <a:picLocks noChangeAspect="1" noChangeArrowheads="1"/>
          </p:cNvPicPr>
          <p:nvPr/>
        </p:nvPicPr>
        <p:blipFill>
          <a:blip r:embed="rId8" cstate="print"/>
          <a:srcRect/>
          <a:stretch>
            <a:fillRect/>
          </a:stretch>
        </p:blipFill>
        <p:spPr bwMode="auto">
          <a:xfrm>
            <a:off x="8933822" y="4434841"/>
            <a:ext cx="3172811" cy="2251934"/>
          </a:xfrm>
          <a:prstGeom prst="rect">
            <a:avLst/>
          </a:prstGeom>
          <a:noFill/>
        </p:spPr>
      </p:pic>
      <p:pic>
        <p:nvPicPr>
          <p:cNvPr id="7" name="Picture 2" descr="C:\Users\KBS\Downloads\DSC_0092.JPG"/>
          <p:cNvPicPr>
            <a:picLocks noChangeAspect="1" noChangeArrowheads="1"/>
          </p:cNvPicPr>
          <p:nvPr/>
        </p:nvPicPr>
        <p:blipFill>
          <a:blip r:embed="rId9" cstate="print"/>
          <a:srcRect t="10721" r="22366"/>
          <a:stretch>
            <a:fillRect/>
          </a:stretch>
        </p:blipFill>
        <p:spPr bwMode="auto">
          <a:xfrm>
            <a:off x="2667900" y="4338066"/>
            <a:ext cx="2880360" cy="2320918"/>
          </a:xfrm>
          <a:prstGeom prst="rect">
            <a:avLst/>
          </a:prstGeom>
          <a:noFill/>
        </p:spPr>
      </p:pic>
    </p:spTree>
    <p:extLst>
      <p:ext uri="{BB962C8B-B14F-4D97-AF65-F5344CB8AC3E}">
        <p14:creationId xmlns="" xmlns:p14="http://schemas.microsoft.com/office/powerpoint/2010/main" val="39389362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evsport.su/wp-content/uploads/2019/04/18042019-5.jp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6042993" y="794479"/>
            <a:ext cx="6149007" cy="3052638"/>
          </a:xfrm>
          <a:prstGeom prst="rect">
            <a:avLst/>
          </a:prstGeom>
          <a:noFill/>
          <a:extLst>
            <a:ext uri="{909E8E84-426E-40DD-AFC4-6F175D3DCCD1}">
              <a14:hiddenFill xmlns="" xmlns:a14="http://schemas.microsoft.com/office/drawing/2010/main">
                <a:solidFill>
                  <a:srgbClr val="FFFFFF"/>
                </a:solidFill>
              </a14:hiddenFill>
            </a:ext>
          </a:extLst>
        </p:spPr>
      </p:pic>
      <p:sp>
        <p:nvSpPr>
          <p:cNvPr id="3" name="Объект 2"/>
          <p:cNvSpPr>
            <a:spLocks noGrp="1"/>
          </p:cNvSpPr>
          <p:nvPr>
            <p:ph idx="1"/>
          </p:nvPr>
        </p:nvSpPr>
        <p:spPr>
          <a:xfrm>
            <a:off x="6130107" y="0"/>
            <a:ext cx="6061893" cy="779489"/>
          </a:xfrm>
        </p:spPr>
        <p:txBody>
          <a:bodyPr>
            <a:normAutofit lnSpcReduction="10000"/>
          </a:bodyPr>
          <a:lstStyle/>
          <a:p>
            <a:pPr marL="0" indent="0" fontAlgn="t">
              <a:lnSpc>
                <a:spcPct val="115000"/>
              </a:lnSpc>
              <a:spcBef>
                <a:spcPts val="0"/>
              </a:spcBef>
              <a:buNone/>
            </a:pPr>
            <a:r>
              <a:rPr lang="kk-KZ" sz="2000" b="1" dirty="0">
                <a:ln w="12700" cmpd="sng">
                  <a:solidFill>
                    <a:schemeClr val="accent4"/>
                  </a:solidFill>
                  <a:prstDash val="solid"/>
                </a:ln>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Дене тәрбиесі пәнінен ашық сабақ</a:t>
            </a:r>
            <a:endParaRPr lang="ru-RU" sz="2800" b="1" dirty="0">
              <a:ln w="12700" cmpd="sng">
                <a:solidFill>
                  <a:schemeClr val="accent4"/>
                </a:solidFill>
                <a:prstDash val="solid"/>
              </a:ln>
              <a:solidFill>
                <a:srgbClr val="0070C0"/>
              </a:solidFill>
              <a:latin typeface="Arial" panose="020B0604020202020204" pitchFamily="34" charset="0"/>
            </a:endParaRPr>
          </a:p>
          <a:p>
            <a:pPr marL="0" indent="0" fontAlgn="t">
              <a:lnSpc>
                <a:spcPct val="115000"/>
              </a:lnSpc>
              <a:spcBef>
                <a:spcPts val="0"/>
              </a:spcBef>
              <a:buNone/>
            </a:pPr>
            <a:r>
              <a:rPr lang="kk-KZ" sz="2000" b="1" dirty="0" smtClean="0">
                <a:ln w="12700" cmpd="sng">
                  <a:solidFill>
                    <a:schemeClr val="accent4"/>
                  </a:solidFill>
                  <a:prstDash val="solid"/>
                </a:ln>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«Допты тура төменнен қабылдау жоғарыдан беру»</a:t>
            </a:r>
            <a:endParaRPr lang="ru-RU" sz="2000" b="1" dirty="0">
              <a:ln w="12700" cmpd="sng">
                <a:solidFill>
                  <a:schemeClr val="accent4"/>
                </a:solidFill>
                <a:prstDash val="solid"/>
              </a:ln>
              <a:solidFill>
                <a:srgbClr val="FF0000"/>
              </a:solidFill>
            </a:endParaRPr>
          </a:p>
        </p:txBody>
      </p:sp>
      <p:pic>
        <p:nvPicPr>
          <p:cNvPr id="6146" name="Picture 2" descr="D:\Адема документы\АПТАЛЫК ФОТОООО\IMG_20200229_090747.jpg"/>
          <p:cNvPicPr>
            <a:picLocks noChangeAspect="1" noChangeArrowheads="1"/>
          </p:cNvPicPr>
          <p:nvPr/>
        </p:nvPicPr>
        <p:blipFill>
          <a:blip r:embed="rId3" cstate="print">
            <a:lum bright="-20000"/>
          </a:blip>
          <a:srcRect l="11111" t="30531" b="20773"/>
          <a:stretch>
            <a:fillRect/>
          </a:stretch>
        </p:blipFill>
        <p:spPr bwMode="auto">
          <a:xfrm>
            <a:off x="169816" y="3075514"/>
            <a:ext cx="4214191" cy="3717235"/>
          </a:xfrm>
          <a:prstGeom prst="rect">
            <a:avLst/>
          </a:prstGeom>
          <a:ln>
            <a:noFill/>
          </a:ln>
          <a:effectLst>
            <a:outerShdw blurRad="292100" dist="139700" dir="2700000" algn="tl" rotWithShape="0">
              <a:srgbClr val="333333">
                <a:alpha val="65000"/>
              </a:srgbClr>
            </a:outerShdw>
          </a:effectLst>
        </p:spPr>
      </p:pic>
      <p:pic>
        <p:nvPicPr>
          <p:cNvPr id="6148" name="Picture 4" descr="D:\Адема документы\АПТАЛЫК ФОТОООО\IMG_20200229_091636.jpg"/>
          <p:cNvPicPr>
            <a:picLocks noChangeAspect="1" noChangeArrowheads="1"/>
          </p:cNvPicPr>
          <p:nvPr/>
        </p:nvPicPr>
        <p:blipFill>
          <a:blip r:embed="rId4" cstate="print">
            <a:lum bright="-20000"/>
          </a:blip>
          <a:srcRect b="21483"/>
          <a:stretch>
            <a:fillRect/>
          </a:stretch>
        </p:blipFill>
        <p:spPr bwMode="auto">
          <a:xfrm>
            <a:off x="4493623" y="3878596"/>
            <a:ext cx="3772136" cy="2913018"/>
          </a:xfrm>
          <a:prstGeom prst="rect">
            <a:avLst/>
          </a:prstGeom>
          <a:ln>
            <a:noFill/>
          </a:ln>
          <a:effectLst>
            <a:outerShdw blurRad="292100" dist="139700" dir="2700000" algn="tl" rotWithShape="0">
              <a:srgbClr val="333333">
                <a:alpha val="65000"/>
              </a:srgbClr>
            </a:outerShdw>
          </a:effectLst>
        </p:spPr>
      </p:pic>
      <p:pic>
        <p:nvPicPr>
          <p:cNvPr id="6150" name="Picture 6" descr="D:\Адема документы\АПТАЛЫК ФОТОООО\IMG-20200229-WA0254.jpg"/>
          <p:cNvPicPr>
            <a:picLocks noChangeAspect="1" noChangeArrowheads="1"/>
          </p:cNvPicPr>
          <p:nvPr/>
        </p:nvPicPr>
        <p:blipFill>
          <a:blip r:embed="rId5">
            <a:lum bright="-10000"/>
          </a:blip>
          <a:srcRect b="19488"/>
          <a:stretch>
            <a:fillRect/>
          </a:stretch>
        </p:blipFill>
        <p:spPr bwMode="auto">
          <a:xfrm>
            <a:off x="8435953" y="3935389"/>
            <a:ext cx="3538331" cy="2869287"/>
          </a:xfrm>
          <a:prstGeom prst="rect">
            <a:avLst/>
          </a:prstGeom>
          <a:ln>
            <a:noFill/>
          </a:ln>
          <a:effectLst>
            <a:outerShdw blurRad="292100" dist="139700" dir="2700000" algn="tl" rotWithShape="0">
              <a:srgbClr val="333333">
                <a:alpha val="65000"/>
              </a:srgbClr>
            </a:outerShdw>
          </a:effectLst>
        </p:spPr>
      </p:pic>
      <p:pic>
        <p:nvPicPr>
          <p:cNvPr id="6151" name="Picture 7" descr="D:\Адема документы\АПТАЛЫК ФОТОООО\IMG-20200229-WA0256.jpg"/>
          <p:cNvPicPr>
            <a:picLocks noChangeAspect="1" noChangeArrowheads="1"/>
          </p:cNvPicPr>
          <p:nvPr/>
        </p:nvPicPr>
        <p:blipFill>
          <a:blip r:embed="rId6"/>
          <a:srcRect/>
          <a:stretch>
            <a:fillRect/>
          </a:stretch>
        </p:blipFill>
        <p:spPr bwMode="auto">
          <a:xfrm>
            <a:off x="3161211" y="156754"/>
            <a:ext cx="2804874" cy="3186053"/>
          </a:xfrm>
          <a:prstGeom prst="rect">
            <a:avLst/>
          </a:prstGeom>
          <a:ln>
            <a:noFill/>
          </a:ln>
          <a:effectLst>
            <a:outerShdw blurRad="292100" dist="139700" dir="2700000" algn="tl" rotWithShape="0">
              <a:srgbClr val="333333">
                <a:alpha val="65000"/>
              </a:srgbClr>
            </a:outerShdw>
          </a:effectLst>
        </p:spPr>
      </p:pic>
      <p:pic>
        <p:nvPicPr>
          <p:cNvPr id="6152" name="Picture 8" descr="D:\Адема документы\АПТАЛЫК ФОТОООО\IMG-20200229-WA0266.jpg"/>
          <p:cNvPicPr>
            <a:picLocks noChangeAspect="1" noChangeArrowheads="1"/>
          </p:cNvPicPr>
          <p:nvPr/>
        </p:nvPicPr>
        <p:blipFill>
          <a:blip r:embed="rId7"/>
          <a:srcRect b="19534"/>
          <a:stretch>
            <a:fillRect/>
          </a:stretch>
        </p:blipFill>
        <p:spPr bwMode="auto">
          <a:xfrm>
            <a:off x="96816" y="182879"/>
            <a:ext cx="2987040" cy="2755193"/>
          </a:xfrm>
          <a:prstGeom prst="rect">
            <a:avLst/>
          </a:prstGeom>
          <a:ln>
            <a:noFill/>
          </a:ln>
          <a:effectLst>
            <a:outerShdw blurRad="292100" dist="139700" dir="2700000" algn="tl" rotWithShape="0">
              <a:srgbClr val="333333">
                <a:alpha val="65000"/>
              </a:srgbClr>
            </a:outerShdw>
          </a:effectLst>
        </p:spPr>
      </p:pic>
      <p:sp>
        <p:nvSpPr>
          <p:cNvPr id="11" name="Прямоугольник 10"/>
          <p:cNvSpPr/>
          <p:nvPr/>
        </p:nvSpPr>
        <p:spPr>
          <a:xfrm>
            <a:off x="6096000" y="787390"/>
            <a:ext cx="6096000" cy="2246769"/>
          </a:xfrm>
          <a:prstGeom prst="rect">
            <a:avLst/>
          </a:prstGeom>
        </p:spPr>
        <p:txBody>
          <a:bodyPr>
            <a:spAutoFit/>
          </a:bodyPr>
          <a:lstStyle/>
          <a:p>
            <a:pPr lvl="0"/>
            <a:r>
              <a:rPr lang="en-US" sz="1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27.02.2020 күні </a:t>
            </a:r>
            <a:r>
              <a:rPr lang="kk-KZ" sz="1400" b="1" dirty="0" smtClean="0">
                <a:solidFill>
                  <a:srgbClr val="7030A0"/>
                </a:solidFill>
                <a:latin typeface="Times New Roman" panose="02020603050405020304" pitchFamily="18" charset="0"/>
                <a:ea typeface="Calibri"/>
                <a:cs typeface="Times New Roman" panose="02020603050405020304" pitchFamily="18" charset="0"/>
              </a:rPr>
              <a:t> ОП-17 тобында дене тәрбиесі пәнінің оқытушысы Агибаев Р.М “Допты тура төменнен  қабылдау , жоғарыдан беру” тақырыбында ашық сабақө өткізді. Сабақтың кезеңдері өте жақсы құрылған. Білім алушылардың, оқытушының спорттық киімдері талапқа сай.  Жаттығу жұмыстары өте қызықты. Білім алушылар өте жақсы меңгерген. Оқытушы өзінің шеберлігін көрсетті. Волейбол ойынының тарихына тоқталып, ойынның барысынан көрнекіліктер арқылы түсіндіріп, сабақты қызықтыра білді. Негізгі бөлімінде де ойын технологиясын ер балалар мен қыз балаларды бөле отырып, көрсетіп,ойнатып, өте жақсы өткізді.  </a:t>
            </a:r>
            <a:endParaRPr lang="ru-RU" sz="1400" dirty="0">
              <a:solidFill>
                <a:srgbClr val="7030A0"/>
              </a:solidFill>
            </a:endParaRPr>
          </a:p>
        </p:txBody>
      </p:sp>
    </p:spTree>
    <p:extLst>
      <p:ext uri="{BB962C8B-B14F-4D97-AF65-F5344CB8AC3E}">
        <p14:creationId xmlns="" xmlns:p14="http://schemas.microsoft.com/office/powerpoint/2010/main" val="2719173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500" fill="hold"/>
                                        <p:tgtEl>
                                          <p:spTgt spid="3074"/>
                                        </p:tgtEl>
                                        <p:attrNameLst>
                                          <p:attrName>ppt_w</p:attrName>
                                        </p:attrNameLst>
                                      </p:cBhvr>
                                      <p:tavLst>
                                        <p:tav tm="0">
                                          <p:val>
                                            <p:fltVal val="0"/>
                                          </p:val>
                                        </p:tav>
                                        <p:tav tm="100000">
                                          <p:val>
                                            <p:strVal val="#ppt_w"/>
                                          </p:val>
                                        </p:tav>
                                      </p:tavLst>
                                    </p:anim>
                                    <p:anim calcmode="lin" valueType="num">
                                      <p:cBhvr>
                                        <p:cTn id="20" dur="500" fill="hold"/>
                                        <p:tgtEl>
                                          <p:spTgt spid="3074"/>
                                        </p:tgtEl>
                                        <p:attrNameLst>
                                          <p:attrName>ppt_h</p:attrName>
                                        </p:attrNameLst>
                                      </p:cBhvr>
                                      <p:tavLst>
                                        <p:tav tm="0">
                                          <p:val>
                                            <p:fltVal val="0"/>
                                          </p:val>
                                        </p:tav>
                                        <p:tav tm="100000">
                                          <p:val>
                                            <p:strVal val="#ppt_h"/>
                                          </p:val>
                                        </p:tav>
                                      </p:tavLst>
                                    </p:anim>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62080" y="160669"/>
            <a:ext cx="4635831" cy="729428"/>
          </a:xfrm>
          <a:prstGeom prst="rect">
            <a:avLst/>
          </a:prstGeom>
        </p:spPr>
        <p:txBody>
          <a:bodyPr wrap="square" lIns="91438" tIns="45719" rIns="91438" bIns="45719">
            <a:spAutoFit/>
          </a:bodyPr>
          <a:lstStyle/>
          <a:p>
            <a:pPr algn="ctr" defTabSz="1219139">
              <a:lnSpc>
                <a:spcPct val="115000"/>
              </a:lnSpc>
            </a:pPr>
            <a:r>
              <a:rPr lang="kk-KZ" b="1" dirty="0">
                <a:solidFill>
                  <a:srgbClr val="C00000"/>
                </a:solidFill>
                <a:latin typeface="Times New Roman" panose="02020603050405020304" pitchFamily="18" charset="0"/>
                <a:cs typeface="Times New Roman" panose="02020603050405020304" pitchFamily="18" charset="0"/>
              </a:rPr>
              <a:t>«Кім мықты» </a:t>
            </a:r>
            <a:r>
              <a:rPr lang="kk-KZ" b="1" dirty="0" smtClean="0">
                <a:solidFill>
                  <a:srgbClr val="C00000"/>
                </a:solidFill>
                <a:latin typeface="Times New Roman" panose="02020603050405020304" pitchFamily="18" charset="0"/>
                <a:cs typeface="Times New Roman" panose="02020603050405020304" pitchFamily="18" charset="0"/>
              </a:rPr>
              <a:t> </a:t>
            </a:r>
          </a:p>
          <a:p>
            <a:pPr algn="ctr" defTabSz="1219139">
              <a:lnSpc>
                <a:spcPct val="115000"/>
              </a:lnSpc>
            </a:pPr>
            <a:r>
              <a:rPr lang="kk-KZ" b="1" dirty="0" smtClean="0">
                <a:solidFill>
                  <a:srgbClr val="7030A0"/>
                </a:solidFill>
                <a:latin typeface="Times New Roman" panose="02020603050405020304" pitchFamily="18" charset="0"/>
                <a:cs typeface="Times New Roman" panose="02020603050405020304" pitchFamily="18" charset="0"/>
              </a:rPr>
              <a:t>Ер </a:t>
            </a:r>
            <a:r>
              <a:rPr lang="kk-KZ" b="1" dirty="0">
                <a:solidFill>
                  <a:srgbClr val="7030A0"/>
                </a:solidFill>
                <a:latin typeface="Times New Roman" panose="02020603050405020304" pitchFamily="18" charset="0"/>
                <a:cs typeface="Times New Roman" panose="02020603050405020304" pitchFamily="18" charset="0"/>
              </a:rPr>
              <a:t>балалар </a:t>
            </a:r>
            <a:r>
              <a:rPr lang="kk-KZ" b="1" dirty="0" smtClean="0">
                <a:solidFill>
                  <a:srgbClr val="7030A0"/>
                </a:solidFill>
                <a:latin typeface="Times New Roman" panose="02020603050405020304" pitchFamily="18" charset="0"/>
                <a:cs typeface="Times New Roman" panose="02020603050405020304" pitchFamily="18" charset="0"/>
              </a:rPr>
              <a:t>арасында көңілді </a:t>
            </a:r>
            <a:r>
              <a:rPr lang="kk-KZ" b="1" dirty="0">
                <a:solidFill>
                  <a:srgbClr val="7030A0"/>
                </a:solidFill>
                <a:latin typeface="Times New Roman" panose="02020603050405020304" pitchFamily="18" charset="0"/>
                <a:cs typeface="Times New Roman" panose="02020603050405020304" pitchFamily="18" charset="0"/>
              </a:rPr>
              <a:t>мәре </a:t>
            </a:r>
            <a:r>
              <a:rPr lang="kk-KZ" b="1" dirty="0" smtClean="0">
                <a:solidFill>
                  <a:srgbClr val="7030A0"/>
                </a:solidFill>
                <a:latin typeface="Times New Roman" panose="02020603050405020304" pitchFamily="18" charset="0"/>
                <a:cs typeface="Times New Roman" panose="02020603050405020304" pitchFamily="18" charset="0"/>
              </a:rPr>
              <a:t>ойыны</a:t>
            </a:r>
            <a:endParaRPr lang="ru-RU" b="1" dirty="0">
              <a:solidFill>
                <a:srgbClr val="7030A0"/>
              </a:solidFill>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170" name="Picture 2" descr="D:\Адема документы\АПТАЛЫК ФОТОООО\IMG-20200229-WA0276.jpg"/>
          <p:cNvPicPr>
            <a:picLocks noChangeAspect="1" noChangeArrowheads="1"/>
          </p:cNvPicPr>
          <p:nvPr/>
        </p:nvPicPr>
        <p:blipFill>
          <a:blip r:embed="rId2"/>
          <a:srcRect t="12143" r="9365" b="15317"/>
          <a:stretch>
            <a:fillRect/>
          </a:stretch>
        </p:blipFill>
        <p:spPr bwMode="auto">
          <a:xfrm>
            <a:off x="5260488" y="4772025"/>
            <a:ext cx="2770833" cy="1912249"/>
          </a:xfrm>
          <a:prstGeom prst="rect">
            <a:avLst/>
          </a:prstGeom>
          <a:ln>
            <a:noFill/>
          </a:ln>
          <a:effectLst>
            <a:outerShdw blurRad="190500" algn="tl" rotWithShape="0">
              <a:srgbClr val="000000">
                <a:alpha val="70000"/>
              </a:srgbClr>
            </a:outerShdw>
          </a:effectLst>
        </p:spPr>
      </p:pic>
      <p:pic>
        <p:nvPicPr>
          <p:cNvPr id="7171" name="Picture 3" descr="D:\Адема документы\АПТАЛЫК ФОТОООО\IMG-20200229-WA0281.jpg"/>
          <p:cNvPicPr>
            <a:picLocks noChangeAspect="1" noChangeArrowheads="1"/>
          </p:cNvPicPr>
          <p:nvPr/>
        </p:nvPicPr>
        <p:blipFill>
          <a:blip r:embed="rId3"/>
          <a:srcRect b="16571"/>
          <a:stretch>
            <a:fillRect/>
          </a:stretch>
        </p:blipFill>
        <p:spPr bwMode="auto">
          <a:xfrm>
            <a:off x="43032" y="3614574"/>
            <a:ext cx="4902240" cy="2983974"/>
          </a:xfrm>
          <a:prstGeom prst="rect">
            <a:avLst/>
          </a:prstGeom>
          <a:ln>
            <a:noFill/>
          </a:ln>
          <a:effectLst>
            <a:outerShdw blurRad="190500" algn="tl" rotWithShape="0">
              <a:srgbClr val="000000">
                <a:alpha val="70000"/>
              </a:srgbClr>
            </a:outerShdw>
          </a:effectLst>
        </p:spPr>
      </p:pic>
      <p:pic>
        <p:nvPicPr>
          <p:cNvPr id="7172" name="Picture 4" descr="D:\Адема документы\АПТАЛЫК ФОТОООО\IMG-20200229-WA0298.jpg"/>
          <p:cNvPicPr>
            <a:picLocks noChangeAspect="1" noChangeArrowheads="1"/>
          </p:cNvPicPr>
          <p:nvPr/>
        </p:nvPicPr>
        <p:blipFill>
          <a:blip r:embed="rId4"/>
          <a:srcRect/>
          <a:stretch>
            <a:fillRect/>
          </a:stretch>
        </p:blipFill>
        <p:spPr bwMode="auto">
          <a:xfrm>
            <a:off x="8142686" y="4419600"/>
            <a:ext cx="3830575" cy="2317807"/>
          </a:xfrm>
          <a:prstGeom prst="rect">
            <a:avLst/>
          </a:prstGeom>
          <a:ln>
            <a:noFill/>
          </a:ln>
          <a:effectLst>
            <a:outerShdw blurRad="190500" algn="tl" rotWithShape="0">
              <a:srgbClr val="000000">
                <a:alpha val="70000"/>
              </a:srgbClr>
            </a:outerShdw>
          </a:effectLst>
        </p:spPr>
      </p:pic>
      <p:pic>
        <p:nvPicPr>
          <p:cNvPr id="7174" name="Picture 6" descr="D:\Адема документы\АПТАЛЫК ФОТОООО\IMG-20200229-WA0314.jpg"/>
          <p:cNvPicPr>
            <a:picLocks noChangeAspect="1" noChangeArrowheads="1"/>
          </p:cNvPicPr>
          <p:nvPr/>
        </p:nvPicPr>
        <p:blipFill>
          <a:blip r:embed="rId5"/>
          <a:srcRect b="28000"/>
          <a:stretch>
            <a:fillRect/>
          </a:stretch>
        </p:blipFill>
        <p:spPr bwMode="auto">
          <a:xfrm>
            <a:off x="8357630" y="2435150"/>
            <a:ext cx="3607481" cy="1908131"/>
          </a:xfrm>
          <a:prstGeom prst="rect">
            <a:avLst/>
          </a:prstGeom>
          <a:ln>
            <a:noFill/>
          </a:ln>
          <a:effectLst>
            <a:outerShdw blurRad="190500" algn="tl" rotWithShape="0">
              <a:srgbClr val="000000">
                <a:alpha val="70000"/>
              </a:srgbClr>
            </a:outerShdw>
          </a:effectLst>
        </p:spPr>
      </p:pic>
      <p:pic>
        <p:nvPicPr>
          <p:cNvPr id="7175" name="Picture 7" descr="D:\Адема документы\АПТАЛЫК ФОТОООО\IMG-20200229-WA0359.jpg"/>
          <p:cNvPicPr>
            <a:picLocks noChangeAspect="1" noChangeArrowheads="1"/>
          </p:cNvPicPr>
          <p:nvPr/>
        </p:nvPicPr>
        <p:blipFill>
          <a:blip r:embed="rId6"/>
          <a:srcRect b="17905"/>
          <a:stretch>
            <a:fillRect/>
          </a:stretch>
        </p:blipFill>
        <p:spPr bwMode="auto">
          <a:xfrm>
            <a:off x="129092" y="946663"/>
            <a:ext cx="4819426" cy="2560319"/>
          </a:xfrm>
          <a:prstGeom prst="rect">
            <a:avLst/>
          </a:prstGeom>
          <a:ln>
            <a:noFill/>
          </a:ln>
          <a:effectLst>
            <a:outerShdw blurRad="190500" algn="tl" rotWithShape="0">
              <a:srgbClr val="000000">
                <a:alpha val="70000"/>
              </a:srgbClr>
            </a:outerShdw>
          </a:effectLst>
        </p:spPr>
      </p:pic>
      <p:pic>
        <p:nvPicPr>
          <p:cNvPr id="7176" name="Picture 8" descr="D:\Адема документы\АПТАЛЫК ФОТОООО\IMG-20200229-WA0333.jpg"/>
          <p:cNvPicPr>
            <a:picLocks noChangeAspect="1" noChangeArrowheads="1"/>
          </p:cNvPicPr>
          <p:nvPr/>
        </p:nvPicPr>
        <p:blipFill>
          <a:blip r:embed="rId7">
            <a:lum bright="10000"/>
          </a:blip>
          <a:srcRect l="8254" t="33571" r="12579" b="24048"/>
          <a:stretch>
            <a:fillRect/>
          </a:stretch>
        </p:blipFill>
        <p:spPr bwMode="auto">
          <a:xfrm>
            <a:off x="5266539" y="2503415"/>
            <a:ext cx="2795255" cy="2038614"/>
          </a:xfrm>
          <a:prstGeom prst="rect">
            <a:avLst/>
          </a:prstGeom>
          <a:ln>
            <a:noFill/>
          </a:ln>
          <a:effectLst>
            <a:outerShdw blurRad="190500" algn="tl" rotWithShape="0">
              <a:srgbClr val="000000">
                <a:alpha val="70000"/>
              </a:srgbClr>
            </a:outerShdw>
          </a:effectLst>
        </p:spPr>
      </p:pic>
      <p:sp>
        <p:nvSpPr>
          <p:cNvPr id="11" name="Прямоугольник 10"/>
          <p:cNvSpPr/>
          <p:nvPr/>
        </p:nvSpPr>
        <p:spPr>
          <a:xfrm>
            <a:off x="5057774" y="333375"/>
            <a:ext cx="6981825" cy="203132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lvl="0" algn="just"/>
            <a:r>
              <a:rPr lang="en-US"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kk-KZ" sz="1400" b="1" dirty="0"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27.02.2020  күні  </a:t>
            </a:r>
            <a:r>
              <a:rPr lang="kk-KZ" sz="1400" b="1" dirty="0" smtClean="0">
                <a:solidFill>
                  <a:srgbClr val="0070C0"/>
                </a:solidFill>
                <a:latin typeface="Times New Roman" panose="02020603050405020304" pitchFamily="18" charset="0"/>
                <a:ea typeface="Calibri"/>
                <a:cs typeface="Times New Roman" panose="02020603050405020304" pitchFamily="18" charset="0"/>
              </a:rPr>
              <a:t>1 курс топтарының  ер балалары арасында дене тәрбиесі пәнінің оқытушылары  ұйымдасып, “Кім мықты” атты көңілді мәре ойының өткізді. Жалпы 1-курстардан  3 топтың ер балалары қатысты. Олар: Э-11,  ТО-11, ЭМ-12 топтары .  Көңілді мәре  жалпы 7 бөлімнен тұрды. Әр бөлім бірінен бірі өтетін қызықты тапсырмаға толы  жарыстан тұрды. Мысалы,  туннел, қырықаяқтар, теннисшілер бөлімдері қатысушыларға да, көрермендерге де қызықты болды. Жарыстың қорытындысы бойынша Э-11 т обының “Чемпион” командасы жеңіске жетіп,  топтар марапатталды.  Жалпы іс-шара қызыққа толы болды.   </a:t>
            </a:r>
            <a:endParaRPr lang="ru-RU"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EFEFE"/>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EFEFE"/>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706</TotalTime>
  <Words>1302</Words>
  <Application>Microsoft Office PowerPoint</Application>
  <PresentationFormat>Произвольный</PresentationFormat>
  <Paragraphs>162</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1_Тема Office</vt:lpstr>
      <vt:lpstr> жалпы білім  беретін  пәндерден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KBS</dc:creator>
  <cp:lastModifiedBy>KBS</cp:lastModifiedBy>
  <cp:revision>82</cp:revision>
  <dcterms:created xsi:type="dcterms:W3CDTF">2020-02-21T16:08:52Z</dcterms:created>
  <dcterms:modified xsi:type="dcterms:W3CDTF">2020-05-18T07:21:12Z</dcterms:modified>
</cp:coreProperties>
</file>